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autifully Delicious Script" charset="1" panose="00000500000000000000"/>
      <p:regular r:id="rId15"/>
    </p:embeddedFont>
    <p:embeddedFont>
      <p:font typeface="Cy Grotesk Wide" charset="1" panose="00000505000000000000"/>
      <p:regular r:id="rId16"/>
    </p:embeddedFont>
    <p:embeddedFont>
      <p:font typeface="Cy Grotesk Wide Bold" charset="1" panose="00000805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37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5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14" Target="../media/image76.png" Type="http://schemas.openxmlformats.org/officeDocument/2006/relationships/image"/><Relationship Id="rId15" Target="../media/image77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1.png" Type="http://schemas.openxmlformats.org/officeDocument/2006/relationships/image"/><Relationship Id="rId20" Target="../media/image78.png" Type="http://schemas.openxmlformats.org/officeDocument/2006/relationships/image"/><Relationship Id="rId21" Target="../media/image79.sv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393910" y="4996598"/>
            <a:ext cx="7766151" cy="6834213"/>
          </a:xfrm>
          <a:custGeom>
            <a:avLst/>
            <a:gdLst/>
            <a:ahLst/>
            <a:cxnLst/>
            <a:rect r="r" b="b" t="t" l="l"/>
            <a:pathLst>
              <a:path h="6834213" w="7766151">
                <a:moveTo>
                  <a:pt x="0" y="0"/>
                </a:moveTo>
                <a:lnTo>
                  <a:pt x="7766151" y="0"/>
                </a:lnTo>
                <a:lnTo>
                  <a:pt x="7766151" y="6834214"/>
                </a:lnTo>
                <a:lnTo>
                  <a:pt x="0" y="683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986451" y="7344422"/>
            <a:ext cx="8753634" cy="3390253"/>
          </a:xfrm>
          <a:custGeom>
            <a:avLst/>
            <a:gdLst/>
            <a:ahLst/>
            <a:cxnLst/>
            <a:rect r="r" b="b" t="t" l="l"/>
            <a:pathLst>
              <a:path h="3390253" w="8753634">
                <a:moveTo>
                  <a:pt x="0" y="0"/>
                </a:moveTo>
                <a:lnTo>
                  <a:pt x="8753634" y="0"/>
                </a:lnTo>
                <a:lnTo>
                  <a:pt x="8753634" y="3390253"/>
                </a:lnTo>
                <a:lnTo>
                  <a:pt x="0" y="339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4409">
            <a:off x="11600886" y="5123008"/>
            <a:ext cx="9516709" cy="9049525"/>
          </a:xfrm>
          <a:custGeom>
            <a:avLst/>
            <a:gdLst/>
            <a:ahLst/>
            <a:cxnLst/>
            <a:rect r="r" b="b" t="t" l="l"/>
            <a:pathLst>
              <a:path h="9049525" w="9516709">
                <a:moveTo>
                  <a:pt x="0" y="0"/>
                </a:moveTo>
                <a:lnTo>
                  <a:pt x="9516709" y="0"/>
                </a:lnTo>
                <a:lnTo>
                  <a:pt x="9516709" y="9049525"/>
                </a:lnTo>
                <a:lnTo>
                  <a:pt x="0" y="9049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0817" y="7344422"/>
            <a:ext cx="8753634" cy="3390253"/>
          </a:xfrm>
          <a:custGeom>
            <a:avLst/>
            <a:gdLst/>
            <a:ahLst/>
            <a:cxnLst/>
            <a:rect r="r" b="b" t="t" l="l"/>
            <a:pathLst>
              <a:path h="3390253" w="8753634">
                <a:moveTo>
                  <a:pt x="0" y="0"/>
                </a:moveTo>
                <a:lnTo>
                  <a:pt x="8753634" y="0"/>
                </a:lnTo>
                <a:lnTo>
                  <a:pt x="8753634" y="3390253"/>
                </a:lnTo>
                <a:lnTo>
                  <a:pt x="0" y="339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67183" y="7344422"/>
            <a:ext cx="8753634" cy="3390253"/>
          </a:xfrm>
          <a:custGeom>
            <a:avLst/>
            <a:gdLst/>
            <a:ahLst/>
            <a:cxnLst/>
            <a:rect r="r" b="b" t="t" l="l"/>
            <a:pathLst>
              <a:path h="3390253" w="8753634">
                <a:moveTo>
                  <a:pt x="0" y="0"/>
                </a:moveTo>
                <a:lnTo>
                  <a:pt x="8753634" y="0"/>
                </a:lnTo>
                <a:lnTo>
                  <a:pt x="8753634" y="3390253"/>
                </a:lnTo>
                <a:lnTo>
                  <a:pt x="0" y="339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147880" y="447005"/>
            <a:ext cx="4111420" cy="1554864"/>
          </a:xfrm>
          <a:custGeom>
            <a:avLst/>
            <a:gdLst/>
            <a:ahLst/>
            <a:cxnLst/>
            <a:rect r="r" b="b" t="t" l="l"/>
            <a:pathLst>
              <a:path h="1554864" w="4111420">
                <a:moveTo>
                  <a:pt x="0" y="0"/>
                </a:moveTo>
                <a:lnTo>
                  <a:pt x="4111420" y="0"/>
                </a:lnTo>
                <a:lnTo>
                  <a:pt x="4111420" y="1554864"/>
                </a:lnTo>
                <a:lnTo>
                  <a:pt x="0" y="155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12892" y="2848905"/>
            <a:ext cx="9775539" cy="226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4"/>
              </a:lnSpc>
            </a:pPr>
            <a:r>
              <a:rPr lang="en-US" sz="26488">
                <a:solidFill>
                  <a:srgbClr val="D9FD9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Introducción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359240" y="2606775"/>
            <a:ext cx="2595470" cy="981560"/>
          </a:xfrm>
          <a:custGeom>
            <a:avLst/>
            <a:gdLst/>
            <a:ahLst/>
            <a:cxnLst/>
            <a:rect r="r" b="b" t="t" l="l"/>
            <a:pathLst>
              <a:path h="981560" w="2595470">
                <a:moveTo>
                  <a:pt x="2595471" y="0"/>
                </a:moveTo>
                <a:lnTo>
                  <a:pt x="0" y="0"/>
                </a:lnTo>
                <a:lnTo>
                  <a:pt x="0" y="981559"/>
                </a:lnTo>
                <a:lnTo>
                  <a:pt x="2595471" y="981559"/>
                </a:lnTo>
                <a:lnTo>
                  <a:pt x="2595471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71794" y="1224437"/>
            <a:ext cx="4111420" cy="1554864"/>
          </a:xfrm>
          <a:custGeom>
            <a:avLst/>
            <a:gdLst/>
            <a:ahLst/>
            <a:cxnLst/>
            <a:rect r="r" b="b" t="t" l="l"/>
            <a:pathLst>
              <a:path h="1554864" w="4111420">
                <a:moveTo>
                  <a:pt x="0" y="0"/>
                </a:moveTo>
                <a:lnTo>
                  <a:pt x="4111420" y="0"/>
                </a:lnTo>
                <a:lnTo>
                  <a:pt x="4111420" y="1554865"/>
                </a:lnTo>
                <a:lnTo>
                  <a:pt x="0" y="1554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21115" y="746150"/>
            <a:ext cx="819005" cy="819005"/>
          </a:xfrm>
          <a:custGeom>
            <a:avLst/>
            <a:gdLst/>
            <a:ahLst/>
            <a:cxnLst/>
            <a:rect r="r" b="b" t="t" l="l"/>
            <a:pathLst>
              <a:path h="819005" w="819005">
                <a:moveTo>
                  <a:pt x="0" y="0"/>
                </a:moveTo>
                <a:lnTo>
                  <a:pt x="819005" y="0"/>
                </a:lnTo>
                <a:lnTo>
                  <a:pt x="819005" y="819005"/>
                </a:lnTo>
                <a:lnTo>
                  <a:pt x="0" y="819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94088" y="2606775"/>
            <a:ext cx="819005" cy="819005"/>
          </a:xfrm>
          <a:custGeom>
            <a:avLst/>
            <a:gdLst/>
            <a:ahLst/>
            <a:cxnLst/>
            <a:rect r="r" b="b" t="t" l="l"/>
            <a:pathLst>
              <a:path h="819005" w="819005">
                <a:moveTo>
                  <a:pt x="0" y="0"/>
                </a:moveTo>
                <a:lnTo>
                  <a:pt x="819004" y="0"/>
                </a:lnTo>
                <a:lnTo>
                  <a:pt x="819004" y="819004"/>
                </a:lnTo>
                <a:lnTo>
                  <a:pt x="0" y="819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809501" y="2547506"/>
            <a:ext cx="241637" cy="241637"/>
          </a:xfrm>
          <a:custGeom>
            <a:avLst/>
            <a:gdLst/>
            <a:ahLst/>
            <a:cxnLst/>
            <a:rect r="r" b="b" t="t" l="l"/>
            <a:pathLst>
              <a:path h="241637" w="241637">
                <a:moveTo>
                  <a:pt x="0" y="0"/>
                </a:moveTo>
                <a:lnTo>
                  <a:pt x="241637" y="0"/>
                </a:lnTo>
                <a:lnTo>
                  <a:pt x="241637" y="241636"/>
                </a:lnTo>
                <a:lnTo>
                  <a:pt x="0" y="241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251685" y="1155652"/>
            <a:ext cx="406307" cy="406307"/>
          </a:xfrm>
          <a:custGeom>
            <a:avLst/>
            <a:gdLst/>
            <a:ahLst/>
            <a:cxnLst/>
            <a:rect r="r" b="b" t="t" l="l"/>
            <a:pathLst>
              <a:path h="406307" w="406307">
                <a:moveTo>
                  <a:pt x="0" y="0"/>
                </a:moveTo>
                <a:lnTo>
                  <a:pt x="406306" y="0"/>
                </a:lnTo>
                <a:lnTo>
                  <a:pt x="406306" y="406307"/>
                </a:lnTo>
                <a:lnTo>
                  <a:pt x="0" y="406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25547" y="3768844"/>
            <a:ext cx="406307" cy="406307"/>
          </a:xfrm>
          <a:custGeom>
            <a:avLst/>
            <a:gdLst/>
            <a:ahLst/>
            <a:cxnLst/>
            <a:rect r="r" b="b" t="t" l="l"/>
            <a:pathLst>
              <a:path h="406307" w="406307">
                <a:moveTo>
                  <a:pt x="0" y="0"/>
                </a:moveTo>
                <a:lnTo>
                  <a:pt x="406306" y="0"/>
                </a:lnTo>
                <a:lnTo>
                  <a:pt x="406306" y="406306"/>
                </a:lnTo>
                <a:lnTo>
                  <a:pt x="0" y="406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372189" y="420331"/>
            <a:ext cx="325819" cy="325819"/>
          </a:xfrm>
          <a:custGeom>
            <a:avLst/>
            <a:gdLst/>
            <a:ahLst/>
            <a:cxnLst/>
            <a:rect r="r" b="b" t="t" l="l"/>
            <a:pathLst>
              <a:path h="325819" w="325819">
                <a:moveTo>
                  <a:pt x="0" y="0"/>
                </a:moveTo>
                <a:lnTo>
                  <a:pt x="325819" y="0"/>
                </a:lnTo>
                <a:lnTo>
                  <a:pt x="325819" y="325819"/>
                </a:lnTo>
                <a:lnTo>
                  <a:pt x="0" y="325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545228" y="2668324"/>
            <a:ext cx="221955" cy="221955"/>
          </a:xfrm>
          <a:custGeom>
            <a:avLst/>
            <a:gdLst/>
            <a:ahLst/>
            <a:cxnLst/>
            <a:rect r="r" b="b" t="t" l="l"/>
            <a:pathLst>
              <a:path h="221955" w="221955">
                <a:moveTo>
                  <a:pt x="0" y="0"/>
                </a:moveTo>
                <a:lnTo>
                  <a:pt x="221955" y="0"/>
                </a:lnTo>
                <a:lnTo>
                  <a:pt x="221955" y="221955"/>
                </a:lnTo>
                <a:lnTo>
                  <a:pt x="0" y="221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056140" y="1224437"/>
            <a:ext cx="340718" cy="340718"/>
          </a:xfrm>
          <a:custGeom>
            <a:avLst/>
            <a:gdLst/>
            <a:ahLst/>
            <a:cxnLst/>
            <a:rect r="r" b="b" t="t" l="l"/>
            <a:pathLst>
              <a:path h="340718" w="340718">
                <a:moveTo>
                  <a:pt x="0" y="0"/>
                </a:moveTo>
                <a:lnTo>
                  <a:pt x="340718" y="0"/>
                </a:lnTo>
                <a:lnTo>
                  <a:pt x="340718" y="340718"/>
                </a:lnTo>
                <a:lnTo>
                  <a:pt x="0" y="340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7415023" y="651023"/>
            <a:ext cx="221955" cy="221955"/>
          </a:xfrm>
          <a:custGeom>
            <a:avLst/>
            <a:gdLst/>
            <a:ahLst/>
            <a:cxnLst/>
            <a:rect r="r" b="b" t="t" l="l"/>
            <a:pathLst>
              <a:path h="221955" w="221955">
                <a:moveTo>
                  <a:pt x="0" y="0"/>
                </a:moveTo>
                <a:lnTo>
                  <a:pt x="221954" y="0"/>
                </a:lnTo>
                <a:lnTo>
                  <a:pt x="221954" y="221954"/>
                </a:lnTo>
                <a:lnTo>
                  <a:pt x="0" y="221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7415023" y="4670780"/>
            <a:ext cx="325819" cy="325819"/>
          </a:xfrm>
          <a:custGeom>
            <a:avLst/>
            <a:gdLst/>
            <a:ahLst/>
            <a:cxnLst/>
            <a:rect r="r" b="b" t="t" l="l"/>
            <a:pathLst>
              <a:path h="325819" w="325819">
                <a:moveTo>
                  <a:pt x="0" y="0"/>
                </a:moveTo>
                <a:lnTo>
                  <a:pt x="325818" y="0"/>
                </a:lnTo>
                <a:lnTo>
                  <a:pt x="325818" y="325818"/>
                </a:lnTo>
                <a:lnTo>
                  <a:pt x="0" y="325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583916" y="4137380"/>
            <a:ext cx="1512016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Economía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92287">
            <a:off x="-1078207" y="2559952"/>
            <a:ext cx="3365104" cy="2832806"/>
          </a:xfrm>
          <a:custGeom>
            <a:avLst/>
            <a:gdLst/>
            <a:ahLst/>
            <a:cxnLst/>
            <a:rect r="r" b="b" t="t" l="l"/>
            <a:pathLst>
              <a:path h="2832806" w="3365104">
                <a:moveTo>
                  <a:pt x="0" y="0"/>
                </a:moveTo>
                <a:lnTo>
                  <a:pt x="3365104" y="0"/>
                </a:lnTo>
                <a:lnTo>
                  <a:pt x="3365104" y="2832806"/>
                </a:lnTo>
                <a:lnTo>
                  <a:pt x="0" y="283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644098">
            <a:off x="-3375035" y="5889752"/>
            <a:ext cx="9524130" cy="7757837"/>
          </a:xfrm>
          <a:custGeom>
            <a:avLst/>
            <a:gdLst/>
            <a:ahLst/>
            <a:cxnLst/>
            <a:rect r="r" b="b" t="t" l="l"/>
            <a:pathLst>
              <a:path h="7757837" w="9524130">
                <a:moveTo>
                  <a:pt x="0" y="0"/>
                </a:moveTo>
                <a:lnTo>
                  <a:pt x="9524130" y="0"/>
                </a:lnTo>
                <a:lnTo>
                  <a:pt x="9524130" y="7757837"/>
                </a:lnTo>
                <a:lnTo>
                  <a:pt x="0" y="7757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698468" y="5143500"/>
            <a:ext cx="8408694" cy="7200900"/>
          </a:xfrm>
          <a:custGeom>
            <a:avLst/>
            <a:gdLst/>
            <a:ahLst/>
            <a:cxnLst/>
            <a:rect r="r" b="b" t="t" l="l"/>
            <a:pathLst>
              <a:path h="7200900" w="8408694">
                <a:moveTo>
                  <a:pt x="0" y="0"/>
                </a:moveTo>
                <a:lnTo>
                  <a:pt x="8408694" y="0"/>
                </a:lnTo>
                <a:lnTo>
                  <a:pt x="840869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762000" y="4009584"/>
            <a:ext cx="11041380" cy="5515416"/>
            <a:chOff x="0" y="0"/>
            <a:chExt cx="2908018" cy="145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8018" cy="1452620"/>
            </a:xfrm>
            <a:custGeom>
              <a:avLst/>
              <a:gdLst/>
              <a:ahLst/>
              <a:cxnLst/>
              <a:rect r="r" b="b" t="t" l="l"/>
              <a:pathLst>
                <a:path h="1452620" w="2908018">
                  <a:moveTo>
                    <a:pt x="21035" y="0"/>
                  </a:moveTo>
                  <a:lnTo>
                    <a:pt x="2886983" y="0"/>
                  </a:lnTo>
                  <a:cubicBezTo>
                    <a:pt x="2898600" y="0"/>
                    <a:pt x="2908018" y="9418"/>
                    <a:pt x="2908018" y="21035"/>
                  </a:cubicBezTo>
                  <a:lnTo>
                    <a:pt x="2908018" y="1431585"/>
                  </a:lnTo>
                  <a:cubicBezTo>
                    <a:pt x="2908018" y="1437163"/>
                    <a:pt x="2905802" y="1442514"/>
                    <a:pt x="2901857" y="1446459"/>
                  </a:cubicBezTo>
                  <a:cubicBezTo>
                    <a:pt x="2897912" y="1450404"/>
                    <a:pt x="2892562" y="1452620"/>
                    <a:pt x="2886983" y="1452620"/>
                  </a:cubicBezTo>
                  <a:lnTo>
                    <a:pt x="21035" y="1452620"/>
                  </a:lnTo>
                  <a:cubicBezTo>
                    <a:pt x="15456" y="1452620"/>
                    <a:pt x="10106" y="1450404"/>
                    <a:pt x="6161" y="1446459"/>
                  </a:cubicBezTo>
                  <a:cubicBezTo>
                    <a:pt x="2216" y="1442514"/>
                    <a:pt x="0" y="1437163"/>
                    <a:pt x="0" y="1431585"/>
                  </a:cubicBezTo>
                  <a:lnTo>
                    <a:pt x="0" y="21035"/>
                  </a:lnTo>
                  <a:cubicBezTo>
                    <a:pt x="0" y="9418"/>
                    <a:pt x="9418" y="0"/>
                    <a:pt x="210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08018" cy="149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630" y="4009584"/>
            <a:ext cx="5246370" cy="5515416"/>
            <a:chOff x="0" y="0"/>
            <a:chExt cx="812800" cy="8544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4482"/>
            </a:xfrm>
            <a:custGeom>
              <a:avLst/>
              <a:gdLst/>
              <a:ahLst/>
              <a:cxnLst/>
              <a:rect r="r" b="b" t="t" l="l"/>
              <a:pathLst>
                <a:path h="854482" w="812800">
                  <a:moveTo>
                    <a:pt x="44270" y="0"/>
                  </a:moveTo>
                  <a:lnTo>
                    <a:pt x="768530" y="0"/>
                  </a:lnTo>
                  <a:cubicBezTo>
                    <a:pt x="792980" y="0"/>
                    <a:pt x="812800" y="19820"/>
                    <a:pt x="812800" y="44270"/>
                  </a:cubicBezTo>
                  <a:lnTo>
                    <a:pt x="812800" y="810212"/>
                  </a:lnTo>
                  <a:cubicBezTo>
                    <a:pt x="812800" y="821953"/>
                    <a:pt x="808136" y="833214"/>
                    <a:pt x="799834" y="841516"/>
                  </a:cubicBezTo>
                  <a:cubicBezTo>
                    <a:pt x="791531" y="849818"/>
                    <a:pt x="780271" y="854482"/>
                    <a:pt x="768530" y="854482"/>
                  </a:cubicBezTo>
                  <a:lnTo>
                    <a:pt x="44270" y="854482"/>
                  </a:lnTo>
                  <a:cubicBezTo>
                    <a:pt x="19820" y="854482"/>
                    <a:pt x="0" y="834662"/>
                    <a:pt x="0" y="810212"/>
                  </a:cubicBezTo>
                  <a:lnTo>
                    <a:pt x="0" y="44270"/>
                  </a:lnTo>
                  <a:cubicBezTo>
                    <a:pt x="0" y="19820"/>
                    <a:pt x="19820" y="0"/>
                    <a:pt x="44270" y="0"/>
                  </a:cubicBezTo>
                  <a:close/>
                </a:path>
              </a:pathLst>
            </a:custGeom>
            <a:blipFill>
              <a:blip r:embed="rId8"/>
              <a:stretch>
                <a:fillRect l="-28846" t="0" r="-288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78501" y="742863"/>
            <a:ext cx="13130998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Concepto de Economía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485562" y="182935"/>
            <a:ext cx="4101212" cy="1551004"/>
          </a:xfrm>
          <a:custGeom>
            <a:avLst/>
            <a:gdLst/>
            <a:ahLst/>
            <a:cxnLst/>
            <a:rect r="r" b="b" t="t" l="l"/>
            <a:pathLst>
              <a:path h="1551004" w="4101212">
                <a:moveTo>
                  <a:pt x="4101212" y="0"/>
                </a:moveTo>
                <a:lnTo>
                  <a:pt x="0" y="0"/>
                </a:lnTo>
                <a:lnTo>
                  <a:pt x="0" y="1551004"/>
                </a:lnTo>
                <a:lnTo>
                  <a:pt x="4101212" y="1551004"/>
                </a:lnTo>
                <a:lnTo>
                  <a:pt x="41012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5184" y="806488"/>
            <a:ext cx="2915207" cy="1102478"/>
          </a:xfrm>
          <a:custGeom>
            <a:avLst/>
            <a:gdLst/>
            <a:ahLst/>
            <a:cxnLst/>
            <a:rect r="r" b="b" t="t" l="l"/>
            <a:pathLst>
              <a:path h="1102478" w="2915207">
                <a:moveTo>
                  <a:pt x="0" y="0"/>
                </a:moveTo>
                <a:lnTo>
                  <a:pt x="2915206" y="0"/>
                </a:lnTo>
                <a:lnTo>
                  <a:pt x="2915206" y="1102478"/>
                </a:lnTo>
                <a:lnTo>
                  <a:pt x="0" y="1102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69389" y="454244"/>
            <a:ext cx="431055" cy="431055"/>
          </a:xfrm>
          <a:custGeom>
            <a:avLst/>
            <a:gdLst/>
            <a:ahLst/>
            <a:cxnLst/>
            <a:rect r="r" b="b" t="t" l="l"/>
            <a:pathLst>
              <a:path h="431055" w="431055">
                <a:moveTo>
                  <a:pt x="0" y="0"/>
                </a:moveTo>
                <a:lnTo>
                  <a:pt x="431055" y="0"/>
                </a:lnTo>
                <a:lnTo>
                  <a:pt x="431055" y="431055"/>
                </a:lnTo>
                <a:lnTo>
                  <a:pt x="0" y="431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500444" y="1006542"/>
            <a:ext cx="702370" cy="702370"/>
          </a:xfrm>
          <a:custGeom>
            <a:avLst/>
            <a:gdLst/>
            <a:ahLst/>
            <a:cxnLst/>
            <a:rect r="r" b="b" t="t" l="l"/>
            <a:pathLst>
              <a:path h="702370" w="702370">
                <a:moveTo>
                  <a:pt x="0" y="0"/>
                </a:moveTo>
                <a:lnTo>
                  <a:pt x="702370" y="0"/>
                </a:lnTo>
                <a:lnTo>
                  <a:pt x="702370" y="702370"/>
                </a:lnTo>
                <a:lnTo>
                  <a:pt x="0" y="702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184983" y="2213496"/>
            <a:ext cx="562277" cy="562277"/>
          </a:xfrm>
          <a:custGeom>
            <a:avLst/>
            <a:gdLst/>
            <a:ahLst/>
            <a:cxnLst/>
            <a:rect r="r" b="b" t="t" l="l"/>
            <a:pathLst>
              <a:path h="562277" w="562277">
                <a:moveTo>
                  <a:pt x="0" y="0"/>
                </a:moveTo>
                <a:lnTo>
                  <a:pt x="562276" y="0"/>
                </a:lnTo>
                <a:lnTo>
                  <a:pt x="562276" y="562277"/>
                </a:lnTo>
                <a:lnTo>
                  <a:pt x="0" y="562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273791" y="2637950"/>
            <a:ext cx="215528" cy="215528"/>
          </a:xfrm>
          <a:custGeom>
            <a:avLst/>
            <a:gdLst/>
            <a:ahLst/>
            <a:cxnLst/>
            <a:rect r="r" b="b" t="t" l="l"/>
            <a:pathLst>
              <a:path h="215528" w="215528">
                <a:moveTo>
                  <a:pt x="0" y="0"/>
                </a:moveTo>
                <a:lnTo>
                  <a:pt x="215527" y="0"/>
                </a:lnTo>
                <a:lnTo>
                  <a:pt x="215527" y="215528"/>
                </a:lnTo>
                <a:lnTo>
                  <a:pt x="0" y="215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367064" y="2745714"/>
            <a:ext cx="346749" cy="346749"/>
          </a:xfrm>
          <a:custGeom>
            <a:avLst/>
            <a:gdLst/>
            <a:ahLst/>
            <a:cxnLst/>
            <a:rect r="r" b="b" t="t" l="l"/>
            <a:pathLst>
              <a:path h="346749" w="346749">
                <a:moveTo>
                  <a:pt x="0" y="0"/>
                </a:moveTo>
                <a:lnTo>
                  <a:pt x="346749" y="0"/>
                </a:lnTo>
                <a:lnTo>
                  <a:pt x="346749" y="346749"/>
                </a:lnTo>
                <a:lnTo>
                  <a:pt x="0" y="346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387030" y="4770217"/>
            <a:ext cx="9791320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economía es la ciencia social que estudia cómo las sociedades gestionan sus recursos limitados para producir bienes y servicios y distribuirlos entre diferentes personas y grupos.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Objetivo principal</a:t>
            </a: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: Entender los procesos de producción, distribución y consumo de bienes y servicios, y cómo estas actividades impactan en la vida de las personas y la sociedad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4716033">
            <a:off x="10951858" y="813938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4" y="0"/>
                </a:lnTo>
                <a:lnTo>
                  <a:pt x="1703044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09499" y="3438081"/>
            <a:ext cx="2877274" cy="1930390"/>
          </a:xfrm>
          <a:custGeom>
            <a:avLst/>
            <a:gdLst/>
            <a:ahLst/>
            <a:cxnLst/>
            <a:rect r="r" b="b" t="t" l="l"/>
            <a:pathLst>
              <a:path h="1930390" w="2877274">
                <a:moveTo>
                  <a:pt x="0" y="0"/>
                </a:moveTo>
                <a:lnTo>
                  <a:pt x="2877275" y="0"/>
                </a:lnTo>
                <a:lnTo>
                  <a:pt x="2877275" y="1930390"/>
                </a:lnTo>
                <a:lnTo>
                  <a:pt x="0" y="19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47113">
            <a:off x="12311964" y="-3124069"/>
            <a:ext cx="8278994" cy="7014566"/>
          </a:xfrm>
          <a:custGeom>
            <a:avLst/>
            <a:gdLst/>
            <a:ahLst/>
            <a:cxnLst/>
            <a:rect r="r" b="b" t="t" l="l"/>
            <a:pathLst>
              <a:path h="7014566" w="8278994">
                <a:moveTo>
                  <a:pt x="0" y="0"/>
                </a:moveTo>
                <a:lnTo>
                  <a:pt x="8278994" y="0"/>
                </a:lnTo>
                <a:lnTo>
                  <a:pt x="8278994" y="7014567"/>
                </a:lnTo>
                <a:lnTo>
                  <a:pt x="0" y="701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304793">
            <a:off x="-1020060" y="6227558"/>
            <a:ext cx="8278994" cy="7014566"/>
          </a:xfrm>
          <a:custGeom>
            <a:avLst/>
            <a:gdLst/>
            <a:ahLst/>
            <a:cxnLst/>
            <a:rect r="r" b="b" t="t" l="l"/>
            <a:pathLst>
              <a:path h="7014566" w="8278994">
                <a:moveTo>
                  <a:pt x="0" y="0"/>
                </a:moveTo>
                <a:lnTo>
                  <a:pt x="8278995" y="0"/>
                </a:lnTo>
                <a:lnTo>
                  <a:pt x="8278995" y="7014566"/>
                </a:lnTo>
                <a:lnTo>
                  <a:pt x="0" y="7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644098">
            <a:off x="12763935" y="7969757"/>
            <a:ext cx="9524130" cy="7757837"/>
          </a:xfrm>
          <a:custGeom>
            <a:avLst/>
            <a:gdLst/>
            <a:ahLst/>
            <a:cxnLst/>
            <a:rect r="r" b="b" t="t" l="l"/>
            <a:pathLst>
              <a:path h="7757837" w="9524130">
                <a:moveTo>
                  <a:pt x="0" y="0"/>
                </a:moveTo>
                <a:lnTo>
                  <a:pt x="9524130" y="0"/>
                </a:lnTo>
                <a:lnTo>
                  <a:pt x="9524130" y="7757837"/>
                </a:lnTo>
                <a:lnTo>
                  <a:pt x="0" y="7757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014740" y="762000"/>
            <a:ext cx="6511260" cy="6070847"/>
            <a:chOff x="0" y="0"/>
            <a:chExt cx="6629438" cy="618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63691"/>
              <a:ext cx="6629450" cy="6259085"/>
            </a:xfrm>
            <a:custGeom>
              <a:avLst/>
              <a:gdLst/>
              <a:ahLst/>
              <a:cxnLst/>
              <a:rect r="r" b="b" t="t" l="l"/>
              <a:pathLst>
                <a:path h="6259085" w="6629450">
                  <a:moveTo>
                    <a:pt x="5039132" y="5514656"/>
                  </a:moveTo>
                  <a:cubicBezTo>
                    <a:pt x="4972520" y="5571558"/>
                    <a:pt x="4905807" y="5628523"/>
                    <a:pt x="4834776" y="5680122"/>
                  </a:cubicBezTo>
                  <a:cubicBezTo>
                    <a:pt x="4698467" y="5779142"/>
                    <a:pt x="4547680" y="5857357"/>
                    <a:pt x="4403738" y="5945548"/>
                  </a:cubicBezTo>
                  <a:cubicBezTo>
                    <a:pt x="4277601" y="6022823"/>
                    <a:pt x="4156088" y="6108158"/>
                    <a:pt x="4022332" y="6172157"/>
                  </a:cubicBezTo>
                  <a:cubicBezTo>
                    <a:pt x="3888588" y="6236167"/>
                    <a:pt x="3622612" y="6259086"/>
                    <a:pt x="3475355" y="6236279"/>
                  </a:cubicBezTo>
                  <a:cubicBezTo>
                    <a:pt x="2710294" y="6119729"/>
                    <a:pt x="1894319" y="5743354"/>
                    <a:pt x="1198614" y="5412360"/>
                  </a:cubicBezTo>
                  <a:cubicBezTo>
                    <a:pt x="997522" y="4988971"/>
                    <a:pt x="680923" y="4628914"/>
                    <a:pt x="432638" y="4229966"/>
                  </a:cubicBezTo>
                  <a:cubicBezTo>
                    <a:pt x="290754" y="4001960"/>
                    <a:pt x="95352" y="3596237"/>
                    <a:pt x="0" y="3346338"/>
                  </a:cubicBezTo>
                  <a:cubicBezTo>
                    <a:pt x="90881" y="2869706"/>
                    <a:pt x="340347" y="2437998"/>
                    <a:pt x="585978" y="2016303"/>
                  </a:cubicBezTo>
                  <a:cubicBezTo>
                    <a:pt x="708050" y="1806729"/>
                    <a:pt x="932777" y="1394986"/>
                    <a:pt x="1117079" y="1234181"/>
                  </a:cubicBezTo>
                  <a:cubicBezTo>
                    <a:pt x="1615897" y="798937"/>
                    <a:pt x="2110804" y="99294"/>
                    <a:pt x="2779865" y="66707"/>
                  </a:cubicBezTo>
                  <a:cubicBezTo>
                    <a:pt x="4114940" y="0"/>
                    <a:pt x="5370157" y="1000290"/>
                    <a:pt x="5933021" y="1797124"/>
                  </a:cubicBezTo>
                  <a:cubicBezTo>
                    <a:pt x="6381000" y="2431322"/>
                    <a:pt x="6554368" y="3059563"/>
                    <a:pt x="6629450" y="3458771"/>
                  </a:cubicBezTo>
                  <a:cubicBezTo>
                    <a:pt x="6586106" y="3558371"/>
                    <a:pt x="6542760" y="3657973"/>
                    <a:pt x="6499415" y="3757574"/>
                  </a:cubicBezTo>
                  <a:cubicBezTo>
                    <a:pt x="6056604" y="4192051"/>
                    <a:pt x="5799696" y="4540933"/>
                    <a:pt x="5645086" y="4785207"/>
                  </a:cubicBezTo>
                  <a:cubicBezTo>
                    <a:pt x="5638267" y="4795963"/>
                    <a:pt x="5372798" y="5229661"/>
                    <a:pt x="5039132" y="5514656"/>
                  </a:cubicBezTo>
                  <a:close/>
                </a:path>
              </a:pathLst>
            </a:custGeom>
            <a:blipFill>
              <a:blip r:embed="rId6"/>
              <a:stretch>
                <a:fillRect l="-19843" t="0" r="-1984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14740" y="7027169"/>
            <a:ext cx="6511260" cy="3528742"/>
            <a:chOff x="0" y="0"/>
            <a:chExt cx="15272033" cy="82765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72046" cy="8286145"/>
            </a:xfrm>
            <a:custGeom>
              <a:avLst/>
              <a:gdLst/>
              <a:ahLst/>
              <a:cxnLst/>
              <a:rect r="r" b="b" t="t" l="l"/>
              <a:pathLst>
                <a:path h="8286145" w="15272046">
                  <a:moveTo>
                    <a:pt x="0" y="8263419"/>
                  </a:moveTo>
                  <a:cubicBezTo>
                    <a:pt x="30326" y="7461103"/>
                    <a:pt x="99190" y="6590521"/>
                    <a:pt x="225128" y="5664055"/>
                  </a:cubicBezTo>
                  <a:cubicBezTo>
                    <a:pt x="301195" y="5104441"/>
                    <a:pt x="391606" y="4572240"/>
                    <a:pt x="491316" y="4069106"/>
                  </a:cubicBezTo>
                  <a:cubicBezTo>
                    <a:pt x="632480" y="3756266"/>
                    <a:pt x="817651" y="3414824"/>
                    <a:pt x="1062402" y="3068266"/>
                  </a:cubicBezTo>
                  <a:cubicBezTo>
                    <a:pt x="1863551" y="1933893"/>
                    <a:pt x="2875389" y="1350376"/>
                    <a:pt x="3505031" y="1062351"/>
                  </a:cubicBezTo>
                  <a:cubicBezTo>
                    <a:pt x="4272165" y="741053"/>
                    <a:pt x="5039283" y="419756"/>
                    <a:pt x="5806417" y="98458"/>
                  </a:cubicBezTo>
                  <a:cubicBezTo>
                    <a:pt x="6338824" y="65633"/>
                    <a:pt x="6871215" y="32825"/>
                    <a:pt x="7403623" y="0"/>
                  </a:cubicBezTo>
                  <a:cubicBezTo>
                    <a:pt x="7884315" y="37178"/>
                    <a:pt x="8367576" y="76178"/>
                    <a:pt x="8853360" y="117048"/>
                  </a:cubicBezTo>
                  <a:cubicBezTo>
                    <a:pt x="9333610" y="157437"/>
                    <a:pt x="9811118" y="199218"/>
                    <a:pt x="10285899" y="242322"/>
                  </a:cubicBezTo>
                  <a:cubicBezTo>
                    <a:pt x="10456632" y="255300"/>
                    <a:pt x="10669939" y="283821"/>
                    <a:pt x="10910388" y="345813"/>
                  </a:cubicBezTo>
                  <a:cubicBezTo>
                    <a:pt x="11234375" y="429357"/>
                    <a:pt x="11473830" y="539170"/>
                    <a:pt x="11582036" y="591925"/>
                  </a:cubicBezTo>
                  <a:cubicBezTo>
                    <a:pt x="11775813" y="686378"/>
                    <a:pt x="12026207" y="830523"/>
                    <a:pt x="12291024" y="1048794"/>
                  </a:cubicBezTo>
                  <a:cubicBezTo>
                    <a:pt x="12462073" y="1171370"/>
                    <a:pt x="12704334" y="1360457"/>
                    <a:pt x="12965226" y="1623901"/>
                  </a:cubicBezTo>
                  <a:cubicBezTo>
                    <a:pt x="13318671" y="1980821"/>
                    <a:pt x="13823606" y="2639208"/>
                    <a:pt x="14422070" y="4144704"/>
                  </a:cubicBezTo>
                  <a:cubicBezTo>
                    <a:pt x="14886087" y="5312001"/>
                    <a:pt x="14843624" y="6617485"/>
                    <a:pt x="15272046" y="7775265"/>
                  </a:cubicBezTo>
                  <a:cubicBezTo>
                    <a:pt x="13839478" y="7886702"/>
                    <a:pt x="12406905" y="7998137"/>
                    <a:pt x="10974334" y="8109573"/>
                  </a:cubicBezTo>
                  <a:cubicBezTo>
                    <a:pt x="7765611" y="7876174"/>
                    <a:pt x="6121499" y="7905621"/>
                    <a:pt x="5208803" y="7982876"/>
                  </a:cubicBezTo>
                  <a:cubicBezTo>
                    <a:pt x="4675088" y="8028065"/>
                    <a:pt x="3983186" y="8094311"/>
                    <a:pt x="2947137" y="8132251"/>
                  </a:cubicBezTo>
                  <a:cubicBezTo>
                    <a:pt x="2455096" y="8150261"/>
                    <a:pt x="1948082" y="8123279"/>
                    <a:pt x="1460533" y="8177905"/>
                  </a:cubicBezTo>
                  <a:cubicBezTo>
                    <a:pt x="1161923" y="8211358"/>
                    <a:pt x="828653" y="8212965"/>
                    <a:pt x="533731" y="8262707"/>
                  </a:cubicBezTo>
                  <a:cubicBezTo>
                    <a:pt x="377704" y="8286145"/>
                    <a:pt x="160331" y="8271232"/>
                    <a:pt x="0" y="8263419"/>
                  </a:cubicBezTo>
                  <a:close/>
                </a:path>
              </a:pathLst>
            </a:custGeom>
            <a:blipFill>
              <a:blip r:embed="rId7"/>
              <a:stretch>
                <a:fillRect l="-26965" t="-15482" r="-20964" b="-2101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2000" y="4009584"/>
            <a:ext cx="4714875" cy="5515416"/>
            <a:chOff x="0" y="0"/>
            <a:chExt cx="1241778" cy="14526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1778" cy="1452620"/>
            </a:xfrm>
            <a:custGeom>
              <a:avLst/>
              <a:gdLst/>
              <a:ahLst/>
              <a:cxnLst/>
              <a:rect r="r" b="b" t="t" l="l"/>
              <a:pathLst>
                <a:path h="1452620" w="1241778">
                  <a:moveTo>
                    <a:pt x="49261" y="0"/>
                  </a:moveTo>
                  <a:lnTo>
                    <a:pt x="1192517" y="0"/>
                  </a:lnTo>
                  <a:cubicBezTo>
                    <a:pt x="1205582" y="0"/>
                    <a:pt x="1218112" y="5190"/>
                    <a:pt x="1227350" y="14428"/>
                  </a:cubicBezTo>
                  <a:cubicBezTo>
                    <a:pt x="1236588" y="23666"/>
                    <a:pt x="1241778" y="36196"/>
                    <a:pt x="1241778" y="49261"/>
                  </a:cubicBezTo>
                  <a:lnTo>
                    <a:pt x="1241778" y="1403359"/>
                  </a:lnTo>
                  <a:cubicBezTo>
                    <a:pt x="1241778" y="1430565"/>
                    <a:pt x="1219723" y="1452620"/>
                    <a:pt x="1192517" y="1452620"/>
                  </a:cubicBezTo>
                  <a:lnTo>
                    <a:pt x="49261" y="1452620"/>
                  </a:lnTo>
                  <a:cubicBezTo>
                    <a:pt x="36196" y="1452620"/>
                    <a:pt x="23666" y="1447430"/>
                    <a:pt x="14428" y="1438192"/>
                  </a:cubicBezTo>
                  <a:cubicBezTo>
                    <a:pt x="5190" y="1428953"/>
                    <a:pt x="0" y="1416424"/>
                    <a:pt x="0" y="1403359"/>
                  </a:cubicBezTo>
                  <a:lnTo>
                    <a:pt x="0" y="49261"/>
                  </a:lnTo>
                  <a:cubicBezTo>
                    <a:pt x="0" y="22055"/>
                    <a:pt x="22055" y="0"/>
                    <a:pt x="492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41778" cy="149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98628" y="4009584"/>
            <a:ext cx="4714875" cy="5515416"/>
            <a:chOff x="0" y="0"/>
            <a:chExt cx="1241778" cy="14526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1778" cy="1452620"/>
            </a:xfrm>
            <a:custGeom>
              <a:avLst/>
              <a:gdLst/>
              <a:ahLst/>
              <a:cxnLst/>
              <a:rect r="r" b="b" t="t" l="l"/>
              <a:pathLst>
                <a:path h="1452620" w="1241778">
                  <a:moveTo>
                    <a:pt x="49261" y="0"/>
                  </a:moveTo>
                  <a:lnTo>
                    <a:pt x="1192517" y="0"/>
                  </a:lnTo>
                  <a:cubicBezTo>
                    <a:pt x="1205582" y="0"/>
                    <a:pt x="1218112" y="5190"/>
                    <a:pt x="1227350" y="14428"/>
                  </a:cubicBezTo>
                  <a:cubicBezTo>
                    <a:pt x="1236588" y="23666"/>
                    <a:pt x="1241778" y="36196"/>
                    <a:pt x="1241778" y="49261"/>
                  </a:cubicBezTo>
                  <a:lnTo>
                    <a:pt x="1241778" y="1403359"/>
                  </a:lnTo>
                  <a:cubicBezTo>
                    <a:pt x="1241778" y="1430565"/>
                    <a:pt x="1219723" y="1452620"/>
                    <a:pt x="1192517" y="1452620"/>
                  </a:cubicBezTo>
                  <a:lnTo>
                    <a:pt x="49261" y="1452620"/>
                  </a:lnTo>
                  <a:cubicBezTo>
                    <a:pt x="36196" y="1452620"/>
                    <a:pt x="23666" y="1447430"/>
                    <a:pt x="14428" y="1438192"/>
                  </a:cubicBezTo>
                  <a:cubicBezTo>
                    <a:pt x="5190" y="1428953"/>
                    <a:pt x="0" y="1416424"/>
                    <a:pt x="0" y="1403359"/>
                  </a:cubicBezTo>
                  <a:lnTo>
                    <a:pt x="0" y="49261"/>
                  </a:lnTo>
                  <a:cubicBezTo>
                    <a:pt x="0" y="22055"/>
                    <a:pt x="22055" y="0"/>
                    <a:pt x="492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41778" cy="149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3988725" y="4357817"/>
            <a:ext cx="1556095" cy="1171315"/>
          </a:xfrm>
          <a:custGeom>
            <a:avLst/>
            <a:gdLst/>
            <a:ahLst/>
            <a:cxnLst/>
            <a:rect r="r" b="b" t="t" l="l"/>
            <a:pathLst>
              <a:path h="1171315" w="1556095">
                <a:moveTo>
                  <a:pt x="1556095" y="0"/>
                </a:moveTo>
                <a:lnTo>
                  <a:pt x="0" y="0"/>
                </a:lnTo>
                <a:lnTo>
                  <a:pt x="0" y="1171316"/>
                </a:lnTo>
                <a:lnTo>
                  <a:pt x="1556095" y="1171316"/>
                </a:lnTo>
                <a:lnTo>
                  <a:pt x="15560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6281326" y="4391025"/>
            <a:ext cx="383517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</a:pPr>
            <a:r>
              <a:rPr lang="en-US" b="true" sz="25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Economía Normativa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1326" y="5327694"/>
            <a:ext cx="4079630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Incluye opiniones y juicios de valor, es decir, aborda el "qué debería ser". Aquí se expresan recomendaciones o visiones sobre cómo deberían ser las cosas.</a:t>
            </a:r>
          </a:p>
          <a:p>
            <a:pPr algn="just">
              <a:lnSpc>
                <a:spcPts val="2799"/>
              </a:lnSpc>
            </a:p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Ejemplo: "El gobierno debería implementar políticas para controlar la inflación"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18810">
            <a:off x="9722571" y="3825880"/>
            <a:ext cx="2877274" cy="1930390"/>
          </a:xfrm>
          <a:custGeom>
            <a:avLst/>
            <a:gdLst/>
            <a:ahLst/>
            <a:cxnLst/>
            <a:rect r="r" b="b" t="t" l="l"/>
            <a:pathLst>
              <a:path h="1930390" w="2877274">
                <a:moveTo>
                  <a:pt x="0" y="0"/>
                </a:moveTo>
                <a:lnTo>
                  <a:pt x="2877275" y="0"/>
                </a:lnTo>
                <a:lnTo>
                  <a:pt x="2877275" y="1930390"/>
                </a:lnTo>
                <a:lnTo>
                  <a:pt x="0" y="19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2891776">
            <a:off x="16079473" y="5614511"/>
            <a:ext cx="2101039" cy="1929135"/>
          </a:xfrm>
          <a:custGeom>
            <a:avLst/>
            <a:gdLst/>
            <a:ahLst/>
            <a:cxnLst/>
            <a:rect r="r" b="b" t="t" l="l"/>
            <a:pathLst>
              <a:path h="1929135" w="2101039">
                <a:moveTo>
                  <a:pt x="0" y="0"/>
                </a:moveTo>
                <a:lnTo>
                  <a:pt x="2101038" y="0"/>
                </a:lnTo>
                <a:lnTo>
                  <a:pt x="2101038" y="1929136"/>
                </a:lnTo>
                <a:lnTo>
                  <a:pt x="0" y="19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5143775" y="152313"/>
            <a:ext cx="1986217" cy="1650366"/>
          </a:xfrm>
          <a:custGeom>
            <a:avLst/>
            <a:gdLst/>
            <a:ahLst/>
            <a:cxnLst/>
            <a:rect r="r" b="b" t="t" l="l"/>
            <a:pathLst>
              <a:path h="1650366" w="1986217">
                <a:moveTo>
                  <a:pt x="0" y="0"/>
                </a:moveTo>
                <a:lnTo>
                  <a:pt x="1986217" y="0"/>
                </a:lnTo>
                <a:lnTo>
                  <a:pt x="1986217" y="1650366"/>
                </a:lnTo>
                <a:lnTo>
                  <a:pt x="0" y="1650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762000" y="133263"/>
            <a:ext cx="11104857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Economía Positiva vs. Economía Normativa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4698" y="4391025"/>
            <a:ext cx="30522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</a:pPr>
            <a:r>
              <a:rPr lang="en-US" b="true" sz="25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Economía Positiva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4698" y="5327694"/>
            <a:ext cx="3915730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Describe y explica fenómenos económicos de manera objetiva, sin emitir juicios de valor. Se enfoca en el "qué es" y ofrece una visión descriptiva de la realidad.</a:t>
            </a:r>
          </a:p>
          <a:p>
            <a:pPr algn="just">
              <a:lnSpc>
                <a:spcPts val="2799"/>
              </a:lnSpc>
            </a:p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Ejemplo: La inflación en el último trimestre fue del 5%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59191" y="-855212"/>
            <a:ext cx="8012529" cy="5274552"/>
            <a:chOff x="0" y="0"/>
            <a:chExt cx="9646234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1826" y="-55486"/>
              <a:ext cx="9678047" cy="6405486"/>
            </a:xfrm>
            <a:custGeom>
              <a:avLst/>
              <a:gdLst/>
              <a:ahLst/>
              <a:cxnLst/>
              <a:rect r="r" b="b" t="t" l="l"/>
              <a:pathLst>
                <a:path h="6405486" w="9678047">
                  <a:moveTo>
                    <a:pt x="66599" y="6259410"/>
                  </a:moveTo>
                  <a:cubicBezTo>
                    <a:pt x="24790" y="5977661"/>
                    <a:pt x="0" y="5555881"/>
                    <a:pt x="116725" y="5069497"/>
                  </a:cubicBezTo>
                  <a:cubicBezTo>
                    <a:pt x="174295" y="4829606"/>
                    <a:pt x="253962" y="4625352"/>
                    <a:pt x="333095" y="4459719"/>
                  </a:cubicBezTo>
                  <a:cubicBezTo>
                    <a:pt x="383438" y="4351870"/>
                    <a:pt x="474345" y="4191457"/>
                    <a:pt x="632841" y="4036402"/>
                  </a:cubicBezTo>
                  <a:cubicBezTo>
                    <a:pt x="765569" y="3906570"/>
                    <a:pt x="899376" y="3825798"/>
                    <a:pt x="997153" y="3776840"/>
                  </a:cubicBezTo>
                  <a:lnTo>
                    <a:pt x="997166" y="3776840"/>
                  </a:lnTo>
                  <a:cubicBezTo>
                    <a:pt x="1223505" y="3633990"/>
                    <a:pt x="1435405" y="3566286"/>
                    <a:pt x="1575473" y="3532187"/>
                  </a:cubicBezTo>
                  <a:cubicBezTo>
                    <a:pt x="1684655" y="3512896"/>
                    <a:pt x="1937093" y="3483838"/>
                    <a:pt x="2219617" y="3599269"/>
                  </a:cubicBezTo>
                  <a:cubicBezTo>
                    <a:pt x="2602115" y="3755542"/>
                    <a:pt x="2775153" y="4068508"/>
                    <a:pt x="2820111" y="4156684"/>
                  </a:cubicBezTo>
                  <a:cubicBezTo>
                    <a:pt x="2785034" y="3940238"/>
                    <a:pt x="2749944" y="3723805"/>
                    <a:pt x="2714866" y="3507359"/>
                  </a:cubicBezTo>
                  <a:cubicBezTo>
                    <a:pt x="2724213" y="3400234"/>
                    <a:pt x="2826588" y="2417787"/>
                    <a:pt x="3691331" y="1893074"/>
                  </a:cubicBezTo>
                  <a:cubicBezTo>
                    <a:pt x="4391774" y="1468056"/>
                    <a:pt x="5308625" y="1515554"/>
                    <a:pt x="6012688" y="2016785"/>
                  </a:cubicBezTo>
                  <a:cubicBezTo>
                    <a:pt x="6122594" y="2145664"/>
                    <a:pt x="6232512" y="2274544"/>
                    <a:pt x="6342418" y="2403424"/>
                  </a:cubicBezTo>
                  <a:cubicBezTo>
                    <a:pt x="6436550" y="1769871"/>
                    <a:pt x="6549923" y="1094752"/>
                    <a:pt x="6985711" y="625348"/>
                  </a:cubicBezTo>
                  <a:cubicBezTo>
                    <a:pt x="7259041" y="330923"/>
                    <a:pt x="7639469" y="147599"/>
                    <a:pt x="8034376" y="73799"/>
                  </a:cubicBezTo>
                  <a:cubicBezTo>
                    <a:pt x="8429282" y="0"/>
                    <a:pt x="9107906" y="167233"/>
                    <a:pt x="9499841" y="255435"/>
                  </a:cubicBezTo>
                  <a:cubicBezTo>
                    <a:pt x="9559239" y="1058303"/>
                    <a:pt x="9618637" y="1861172"/>
                    <a:pt x="9678047" y="2664028"/>
                  </a:cubicBezTo>
                  <a:cubicBezTo>
                    <a:pt x="9537954" y="3876446"/>
                    <a:pt x="9397847" y="5088877"/>
                    <a:pt x="9257754" y="6301295"/>
                  </a:cubicBezTo>
                  <a:cubicBezTo>
                    <a:pt x="8171345" y="6336029"/>
                    <a:pt x="7084936" y="6370751"/>
                    <a:pt x="5998527" y="6405486"/>
                  </a:cubicBezTo>
                  <a:cubicBezTo>
                    <a:pt x="4531169" y="6367170"/>
                    <a:pt x="3063799" y="6328854"/>
                    <a:pt x="1596441" y="6290538"/>
                  </a:cubicBezTo>
                  <a:cubicBezTo>
                    <a:pt x="1086497" y="6280162"/>
                    <a:pt x="576554" y="6269787"/>
                    <a:pt x="66599" y="6259410"/>
                  </a:cubicBezTo>
                  <a:close/>
                </a:path>
              </a:pathLst>
            </a:custGeom>
            <a:blipFill>
              <a:blip r:embed="rId2"/>
              <a:stretch>
                <a:fillRect l="-18956" t="-319" r="0" b="-1939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390409" y="489134"/>
            <a:ext cx="3170280" cy="2899365"/>
          </a:xfrm>
          <a:custGeom>
            <a:avLst/>
            <a:gdLst/>
            <a:ahLst/>
            <a:cxnLst/>
            <a:rect r="r" b="b" t="t" l="l"/>
            <a:pathLst>
              <a:path h="2899365" w="3170280">
                <a:moveTo>
                  <a:pt x="0" y="0"/>
                </a:moveTo>
                <a:lnTo>
                  <a:pt x="3170280" y="0"/>
                </a:lnTo>
                <a:lnTo>
                  <a:pt x="3170280" y="2899365"/>
                </a:lnTo>
                <a:lnTo>
                  <a:pt x="0" y="2899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762000" y="1352420"/>
            <a:ext cx="917367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Divisiones de la economía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208572">
            <a:off x="8451377" y="2487749"/>
            <a:ext cx="1254500" cy="1801501"/>
          </a:xfrm>
          <a:custGeom>
            <a:avLst/>
            <a:gdLst/>
            <a:ahLst/>
            <a:cxnLst/>
            <a:rect r="r" b="b" t="t" l="l"/>
            <a:pathLst>
              <a:path h="1801501" w="1254500">
                <a:moveTo>
                  <a:pt x="0" y="0"/>
                </a:moveTo>
                <a:lnTo>
                  <a:pt x="1254500" y="0"/>
                </a:lnTo>
                <a:lnTo>
                  <a:pt x="1254500" y="1801501"/>
                </a:lnTo>
                <a:lnTo>
                  <a:pt x="0" y="180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57470">
            <a:off x="-775347" y="7451989"/>
            <a:ext cx="8408694" cy="7200900"/>
          </a:xfrm>
          <a:custGeom>
            <a:avLst/>
            <a:gdLst/>
            <a:ahLst/>
            <a:cxnLst/>
            <a:rect r="r" b="b" t="t" l="l"/>
            <a:pathLst>
              <a:path h="7200900" w="8408694">
                <a:moveTo>
                  <a:pt x="0" y="0"/>
                </a:moveTo>
                <a:lnTo>
                  <a:pt x="8408694" y="0"/>
                </a:lnTo>
                <a:lnTo>
                  <a:pt x="840869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762000" y="5006388"/>
            <a:ext cx="7925398" cy="4518612"/>
            <a:chOff x="0" y="0"/>
            <a:chExt cx="2087348" cy="1190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7348" cy="1190087"/>
            </a:xfrm>
            <a:custGeom>
              <a:avLst/>
              <a:gdLst/>
              <a:ahLst/>
              <a:cxnLst/>
              <a:rect r="r" b="b" t="t" l="l"/>
              <a:pathLst>
                <a:path h="1190087" w="2087348">
                  <a:moveTo>
                    <a:pt x="29305" y="0"/>
                  </a:moveTo>
                  <a:lnTo>
                    <a:pt x="2058042" y="0"/>
                  </a:lnTo>
                  <a:cubicBezTo>
                    <a:pt x="2074227" y="0"/>
                    <a:pt x="2087348" y="13121"/>
                    <a:pt x="2087348" y="29305"/>
                  </a:cubicBezTo>
                  <a:lnTo>
                    <a:pt x="2087348" y="1160782"/>
                  </a:lnTo>
                  <a:cubicBezTo>
                    <a:pt x="2087348" y="1176967"/>
                    <a:pt x="2074227" y="1190087"/>
                    <a:pt x="2058042" y="1190087"/>
                  </a:cubicBezTo>
                  <a:lnTo>
                    <a:pt x="29305" y="1190087"/>
                  </a:lnTo>
                  <a:cubicBezTo>
                    <a:pt x="13121" y="1190087"/>
                    <a:pt x="0" y="1176967"/>
                    <a:pt x="0" y="1160782"/>
                  </a:cubicBezTo>
                  <a:lnTo>
                    <a:pt x="0" y="29305"/>
                  </a:lnTo>
                  <a:cubicBezTo>
                    <a:pt x="0" y="13121"/>
                    <a:pt x="13121" y="0"/>
                    <a:pt x="29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87348" cy="1228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549249">
            <a:off x="10654626" y="6399473"/>
            <a:ext cx="8408694" cy="7200900"/>
          </a:xfrm>
          <a:custGeom>
            <a:avLst/>
            <a:gdLst/>
            <a:ahLst/>
            <a:cxnLst/>
            <a:rect r="r" b="b" t="t" l="l"/>
            <a:pathLst>
              <a:path h="7200900" w="8408694">
                <a:moveTo>
                  <a:pt x="0" y="0"/>
                </a:moveTo>
                <a:lnTo>
                  <a:pt x="8408694" y="0"/>
                </a:lnTo>
                <a:lnTo>
                  <a:pt x="840869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9144000" y="5006388"/>
            <a:ext cx="8413401" cy="4518612"/>
            <a:chOff x="0" y="0"/>
            <a:chExt cx="2215875" cy="11900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5875" cy="1190087"/>
            </a:xfrm>
            <a:custGeom>
              <a:avLst/>
              <a:gdLst/>
              <a:ahLst/>
              <a:cxnLst/>
              <a:rect r="r" b="b" t="t" l="l"/>
              <a:pathLst>
                <a:path h="1190087" w="2215875">
                  <a:moveTo>
                    <a:pt x="27606" y="0"/>
                  </a:moveTo>
                  <a:lnTo>
                    <a:pt x="2188269" y="0"/>
                  </a:lnTo>
                  <a:cubicBezTo>
                    <a:pt x="2203515" y="0"/>
                    <a:pt x="2215875" y="12359"/>
                    <a:pt x="2215875" y="27606"/>
                  </a:cubicBezTo>
                  <a:lnTo>
                    <a:pt x="2215875" y="1162481"/>
                  </a:lnTo>
                  <a:cubicBezTo>
                    <a:pt x="2215875" y="1177728"/>
                    <a:pt x="2203515" y="1190087"/>
                    <a:pt x="2188269" y="1190087"/>
                  </a:cubicBezTo>
                  <a:lnTo>
                    <a:pt x="27606" y="1190087"/>
                  </a:lnTo>
                  <a:cubicBezTo>
                    <a:pt x="12359" y="1190087"/>
                    <a:pt x="0" y="1177728"/>
                    <a:pt x="0" y="1162481"/>
                  </a:cubicBezTo>
                  <a:lnTo>
                    <a:pt x="0" y="27606"/>
                  </a:lnTo>
                  <a:cubicBezTo>
                    <a:pt x="0" y="12359"/>
                    <a:pt x="12359" y="0"/>
                    <a:pt x="276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15875" cy="1228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8974" y="5520959"/>
            <a:ext cx="6856174" cy="891651"/>
            <a:chOff x="0" y="0"/>
            <a:chExt cx="1805741" cy="23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05741" cy="234838"/>
            </a:xfrm>
            <a:custGeom>
              <a:avLst/>
              <a:gdLst/>
              <a:ahLst/>
              <a:cxnLst/>
              <a:rect r="r" b="b" t="t" l="l"/>
              <a:pathLst>
                <a:path h="234838" w="1805741">
                  <a:moveTo>
                    <a:pt x="16938" y="0"/>
                  </a:moveTo>
                  <a:lnTo>
                    <a:pt x="1788803" y="0"/>
                  </a:lnTo>
                  <a:cubicBezTo>
                    <a:pt x="1798158" y="0"/>
                    <a:pt x="1805741" y="7583"/>
                    <a:pt x="1805741" y="16938"/>
                  </a:cubicBezTo>
                  <a:lnTo>
                    <a:pt x="1805741" y="217900"/>
                  </a:lnTo>
                  <a:cubicBezTo>
                    <a:pt x="1805741" y="227255"/>
                    <a:pt x="1798158" y="234838"/>
                    <a:pt x="1788803" y="234838"/>
                  </a:cubicBezTo>
                  <a:lnTo>
                    <a:pt x="16938" y="234838"/>
                  </a:lnTo>
                  <a:cubicBezTo>
                    <a:pt x="7583" y="234838"/>
                    <a:pt x="0" y="227255"/>
                    <a:pt x="0" y="217900"/>
                  </a:cubicBezTo>
                  <a:lnTo>
                    <a:pt x="0" y="16938"/>
                  </a:lnTo>
                  <a:cubicBezTo>
                    <a:pt x="0" y="7583"/>
                    <a:pt x="7583" y="0"/>
                    <a:pt x="16938" y="0"/>
                  </a:cubicBezTo>
                  <a:close/>
                </a:path>
              </a:pathLst>
            </a:custGeom>
            <a:solidFill>
              <a:srgbClr val="FEEAE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05741" cy="272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35677" y="5520959"/>
            <a:ext cx="6903338" cy="891651"/>
            <a:chOff x="0" y="0"/>
            <a:chExt cx="1818163" cy="23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8163" cy="234838"/>
            </a:xfrm>
            <a:custGeom>
              <a:avLst/>
              <a:gdLst/>
              <a:ahLst/>
              <a:cxnLst/>
              <a:rect r="r" b="b" t="t" l="l"/>
              <a:pathLst>
                <a:path h="234838" w="1818163">
                  <a:moveTo>
                    <a:pt x="16822" y="0"/>
                  </a:moveTo>
                  <a:lnTo>
                    <a:pt x="1801341" y="0"/>
                  </a:lnTo>
                  <a:cubicBezTo>
                    <a:pt x="1805803" y="0"/>
                    <a:pt x="1810081" y="1772"/>
                    <a:pt x="1813236" y="4927"/>
                  </a:cubicBezTo>
                  <a:cubicBezTo>
                    <a:pt x="1816391" y="8082"/>
                    <a:pt x="1818163" y="12361"/>
                    <a:pt x="1818163" y="16822"/>
                  </a:cubicBezTo>
                  <a:lnTo>
                    <a:pt x="1818163" y="218016"/>
                  </a:lnTo>
                  <a:cubicBezTo>
                    <a:pt x="1818163" y="222477"/>
                    <a:pt x="1816391" y="226756"/>
                    <a:pt x="1813236" y="229911"/>
                  </a:cubicBezTo>
                  <a:cubicBezTo>
                    <a:pt x="1810081" y="233066"/>
                    <a:pt x="1805803" y="234838"/>
                    <a:pt x="1801341" y="234838"/>
                  </a:cubicBezTo>
                  <a:lnTo>
                    <a:pt x="16822" y="234838"/>
                  </a:lnTo>
                  <a:cubicBezTo>
                    <a:pt x="12361" y="234838"/>
                    <a:pt x="8082" y="233066"/>
                    <a:pt x="4927" y="229911"/>
                  </a:cubicBezTo>
                  <a:cubicBezTo>
                    <a:pt x="1772" y="226756"/>
                    <a:pt x="0" y="222477"/>
                    <a:pt x="0" y="218016"/>
                  </a:cubicBezTo>
                  <a:lnTo>
                    <a:pt x="0" y="16822"/>
                  </a:lnTo>
                  <a:cubicBezTo>
                    <a:pt x="0" y="12361"/>
                    <a:pt x="1772" y="8082"/>
                    <a:pt x="4927" y="4927"/>
                  </a:cubicBezTo>
                  <a:cubicBezTo>
                    <a:pt x="8082" y="1772"/>
                    <a:pt x="12361" y="0"/>
                    <a:pt x="16822" y="0"/>
                  </a:cubicBezTo>
                  <a:close/>
                </a:path>
              </a:pathLst>
            </a:custGeom>
            <a:solidFill>
              <a:srgbClr val="D9D7F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18163" cy="272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true" rot="4242428">
            <a:off x="15856981" y="8401939"/>
            <a:ext cx="1964068" cy="3195969"/>
          </a:xfrm>
          <a:custGeom>
            <a:avLst/>
            <a:gdLst/>
            <a:ahLst/>
            <a:cxnLst/>
            <a:rect r="r" b="b" t="t" l="l"/>
            <a:pathLst>
              <a:path h="3195969" w="1964068">
                <a:moveTo>
                  <a:pt x="0" y="3195968"/>
                </a:moveTo>
                <a:lnTo>
                  <a:pt x="1964068" y="3195968"/>
                </a:lnTo>
                <a:lnTo>
                  <a:pt x="1964068" y="0"/>
                </a:lnTo>
                <a:lnTo>
                  <a:pt x="0" y="0"/>
                </a:lnTo>
                <a:lnTo>
                  <a:pt x="0" y="319596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916474" y="8870597"/>
            <a:ext cx="3365104" cy="2832806"/>
          </a:xfrm>
          <a:custGeom>
            <a:avLst/>
            <a:gdLst/>
            <a:ahLst/>
            <a:cxnLst/>
            <a:rect r="r" b="b" t="t" l="l"/>
            <a:pathLst>
              <a:path h="2832806" w="3365104">
                <a:moveTo>
                  <a:pt x="0" y="0"/>
                </a:moveTo>
                <a:lnTo>
                  <a:pt x="3365104" y="0"/>
                </a:lnTo>
                <a:lnTo>
                  <a:pt x="3365104" y="2832806"/>
                </a:lnTo>
                <a:lnTo>
                  <a:pt x="0" y="2832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258974" y="7151839"/>
            <a:ext cx="685617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Estudio de las decisiones individuales, como el comportamiento de los consumidores y las empresas, y la forma en que interactúan en los mercados específicos.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85812" y="5817781"/>
            <a:ext cx="3002499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</a:pPr>
            <a:r>
              <a:rPr lang="en-US" b="true" sz="19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Microeconomía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39809" y="5809622"/>
            <a:ext cx="276650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</a:pPr>
            <a:r>
              <a:rPr lang="en-US" b="true" sz="19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Macroeconomía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35677" y="7138544"/>
            <a:ext cx="68561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Estudio de la economía en su conjunto, incluyendo el análisis de variables agregadas como el PIB, la inflación y el desempleo.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9633" y="6136320"/>
            <a:ext cx="9720188" cy="7067121"/>
          </a:xfrm>
          <a:custGeom>
            <a:avLst/>
            <a:gdLst/>
            <a:ahLst/>
            <a:cxnLst/>
            <a:rect r="r" b="b" t="t" l="l"/>
            <a:pathLst>
              <a:path h="7067121" w="9720188">
                <a:moveTo>
                  <a:pt x="0" y="0"/>
                </a:moveTo>
                <a:lnTo>
                  <a:pt x="9720188" y="0"/>
                </a:lnTo>
                <a:lnTo>
                  <a:pt x="9720188" y="7067121"/>
                </a:lnTo>
                <a:lnTo>
                  <a:pt x="0" y="706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65175" y="4972050"/>
            <a:ext cx="4095750" cy="4552950"/>
            <a:chOff x="0" y="0"/>
            <a:chExt cx="1078716" cy="1199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8716" cy="1199131"/>
            </a:xfrm>
            <a:custGeom>
              <a:avLst/>
              <a:gdLst/>
              <a:ahLst/>
              <a:cxnLst/>
              <a:rect r="r" b="b" t="t" l="l"/>
              <a:pathLst>
                <a:path h="119913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142424"/>
                  </a:lnTo>
                  <a:cubicBezTo>
                    <a:pt x="1078716" y="1173742"/>
                    <a:pt x="1053327" y="1199131"/>
                    <a:pt x="1022009" y="1199131"/>
                  </a:cubicBezTo>
                  <a:lnTo>
                    <a:pt x="56707" y="1199131"/>
                  </a:lnTo>
                  <a:cubicBezTo>
                    <a:pt x="25389" y="1199131"/>
                    <a:pt x="0" y="1173742"/>
                    <a:pt x="0" y="114242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78716" cy="1237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87925" y="4972050"/>
            <a:ext cx="4095750" cy="4552950"/>
            <a:chOff x="0" y="0"/>
            <a:chExt cx="1078716" cy="1199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716" cy="1199131"/>
            </a:xfrm>
            <a:custGeom>
              <a:avLst/>
              <a:gdLst/>
              <a:ahLst/>
              <a:cxnLst/>
              <a:rect r="r" b="b" t="t" l="l"/>
              <a:pathLst>
                <a:path h="119913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142424"/>
                  </a:lnTo>
                  <a:cubicBezTo>
                    <a:pt x="1078716" y="1173742"/>
                    <a:pt x="1053327" y="1199131"/>
                    <a:pt x="1022009" y="1199131"/>
                  </a:cubicBezTo>
                  <a:lnTo>
                    <a:pt x="56707" y="1199131"/>
                  </a:lnTo>
                  <a:cubicBezTo>
                    <a:pt x="25389" y="1199131"/>
                    <a:pt x="0" y="1173742"/>
                    <a:pt x="0" y="114242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78716" cy="1237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681701" y="6402903"/>
            <a:ext cx="9773324" cy="5942422"/>
          </a:xfrm>
          <a:custGeom>
            <a:avLst/>
            <a:gdLst/>
            <a:ahLst/>
            <a:cxnLst/>
            <a:rect r="r" b="b" t="t" l="l"/>
            <a:pathLst>
              <a:path h="5942422" w="9773324">
                <a:moveTo>
                  <a:pt x="0" y="0"/>
                </a:moveTo>
                <a:lnTo>
                  <a:pt x="9773325" y="0"/>
                </a:lnTo>
                <a:lnTo>
                  <a:pt x="9773325" y="5942422"/>
                </a:lnTo>
                <a:lnTo>
                  <a:pt x="0" y="594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207500" y="4972050"/>
            <a:ext cx="4095750" cy="4552950"/>
            <a:chOff x="0" y="0"/>
            <a:chExt cx="1078716" cy="11991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8716" cy="1199131"/>
            </a:xfrm>
            <a:custGeom>
              <a:avLst/>
              <a:gdLst/>
              <a:ahLst/>
              <a:cxnLst/>
              <a:rect r="r" b="b" t="t" l="l"/>
              <a:pathLst>
                <a:path h="119913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142424"/>
                  </a:lnTo>
                  <a:cubicBezTo>
                    <a:pt x="1078716" y="1173742"/>
                    <a:pt x="1053327" y="1199131"/>
                    <a:pt x="1022009" y="1199131"/>
                  </a:cubicBezTo>
                  <a:lnTo>
                    <a:pt x="56707" y="1199131"/>
                  </a:lnTo>
                  <a:cubicBezTo>
                    <a:pt x="25389" y="1199131"/>
                    <a:pt x="0" y="1173742"/>
                    <a:pt x="0" y="114242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78716" cy="1237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27075" y="4972050"/>
            <a:ext cx="4095750" cy="4552950"/>
            <a:chOff x="0" y="0"/>
            <a:chExt cx="1078716" cy="11991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8716" cy="1199131"/>
            </a:xfrm>
            <a:custGeom>
              <a:avLst/>
              <a:gdLst/>
              <a:ahLst/>
              <a:cxnLst/>
              <a:rect r="r" b="b" t="t" l="l"/>
              <a:pathLst>
                <a:path h="119913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142424"/>
                  </a:lnTo>
                  <a:cubicBezTo>
                    <a:pt x="1078716" y="1173742"/>
                    <a:pt x="1053327" y="1199131"/>
                    <a:pt x="1022009" y="1199131"/>
                  </a:cubicBezTo>
                  <a:lnTo>
                    <a:pt x="56707" y="1199131"/>
                  </a:lnTo>
                  <a:cubicBezTo>
                    <a:pt x="25389" y="1199131"/>
                    <a:pt x="0" y="1173742"/>
                    <a:pt x="0" y="114242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8716" cy="1237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5175" y="4009584"/>
            <a:ext cx="4095750" cy="840557"/>
            <a:chOff x="0" y="0"/>
            <a:chExt cx="1078716" cy="2213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8716" cy="221381"/>
            </a:xfrm>
            <a:custGeom>
              <a:avLst/>
              <a:gdLst/>
              <a:ahLst/>
              <a:cxnLst/>
              <a:rect r="r" b="b" t="t" l="l"/>
              <a:pathLst>
                <a:path h="22138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64674"/>
                  </a:lnTo>
                  <a:cubicBezTo>
                    <a:pt x="1078716" y="179714"/>
                    <a:pt x="1072742" y="194138"/>
                    <a:pt x="1062107" y="204772"/>
                  </a:cubicBezTo>
                  <a:cubicBezTo>
                    <a:pt x="1051472" y="215407"/>
                    <a:pt x="1037049" y="221381"/>
                    <a:pt x="1022009" y="221381"/>
                  </a:cubicBezTo>
                  <a:lnTo>
                    <a:pt x="56707" y="221381"/>
                  </a:lnTo>
                  <a:cubicBezTo>
                    <a:pt x="25389" y="221381"/>
                    <a:pt x="0" y="195993"/>
                    <a:pt x="0" y="16467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FEEA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8716" cy="259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87925" y="4009584"/>
            <a:ext cx="4095750" cy="840557"/>
            <a:chOff x="0" y="0"/>
            <a:chExt cx="1078716" cy="221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8716" cy="221381"/>
            </a:xfrm>
            <a:custGeom>
              <a:avLst/>
              <a:gdLst/>
              <a:ahLst/>
              <a:cxnLst/>
              <a:rect r="r" b="b" t="t" l="l"/>
              <a:pathLst>
                <a:path h="22138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64674"/>
                  </a:lnTo>
                  <a:cubicBezTo>
                    <a:pt x="1078716" y="179714"/>
                    <a:pt x="1072742" y="194138"/>
                    <a:pt x="1062107" y="204772"/>
                  </a:cubicBezTo>
                  <a:cubicBezTo>
                    <a:pt x="1051472" y="215407"/>
                    <a:pt x="1037049" y="221381"/>
                    <a:pt x="1022009" y="221381"/>
                  </a:cubicBezTo>
                  <a:lnTo>
                    <a:pt x="56707" y="221381"/>
                  </a:lnTo>
                  <a:cubicBezTo>
                    <a:pt x="25389" y="221381"/>
                    <a:pt x="0" y="195993"/>
                    <a:pt x="0" y="16467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D9D7F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8716" cy="259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07500" y="4009584"/>
            <a:ext cx="4095750" cy="840557"/>
            <a:chOff x="0" y="0"/>
            <a:chExt cx="1078716" cy="2213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8716" cy="221381"/>
            </a:xfrm>
            <a:custGeom>
              <a:avLst/>
              <a:gdLst/>
              <a:ahLst/>
              <a:cxnLst/>
              <a:rect r="r" b="b" t="t" l="l"/>
              <a:pathLst>
                <a:path h="22138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64674"/>
                  </a:lnTo>
                  <a:cubicBezTo>
                    <a:pt x="1078716" y="179714"/>
                    <a:pt x="1072742" y="194138"/>
                    <a:pt x="1062107" y="204772"/>
                  </a:cubicBezTo>
                  <a:cubicBezTo>
                    <a:pt x="1051472" y="215407"/>
                    <a:pt x="1037049" y="221381"/>
                    <a:pt x="1022009" y="221381"/>
                  </a:cubicBezTo>
                  <a:lnTo>
                    <a:pt x="56707" y="221381"/>
                  </a:lnTo>
                  <a:cubicBezTo>
                    <a:pt x="25389" y="221381"/>
                    <a:pt x="0" y="195993"/>
                    <a:pt x="0" y="16467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D9FD9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78716" cy="259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427075" y="4009584"/>
            <a:ext cx="4095750" cy="840557"/>
            <a:chOff x="0" y="0"/>
            <a:chExt cx="1078716" cy="2213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8716" cy="221381"/>
            </a:xfrm>
            <a:custGeom>
              <a:avLst/>
              <a:gdLst/>
              <a:ahLst/>
              <a:cxnLst/>
              <a:rect r="r" b="b" t="t" l="l"/>
              <a:pathLst>
                <a:path h="221381" w="1078716">
                  <a:moveTo>
                    <a:pt x="56707" y="0"/>
                  </a:moveTo>
                  <a:lnTo>
                    <a:pt x="1022009" y="0"/>
                  </a:lnTo>
                  <a:cubicBezTo>
                    <a:pt x="1037049" y="0"/>
                    <a:pt x="1051472" y="5974"/>
                    <a:pt x="1062107" y="16609"/>
                  </a:cubicBezTo>
                  <a:cubicBezTo>
                    <a:pt x="1072742" y="27244"/>
                    <a:pt x="1078716" y="41667"/>
                    <a:pt x="1078716" y="56707"/>
                  </a:cubicBezTo>
                  <a:lnTo>
                    <a:pt x="1078716" y="164674"/>
                  </a:lnTo>
                  <a:cubicBezTo>
                    <a:pt x="1078716" y="179714"/>
                    <a:pt x="1072742" y="194138"/>
                    <a:pt x="1062107" y="204772"/>
                  </a:cubicBezTo>
                  <a:cubicBezTo>
                    <a:pt x="1051472" y="215407"/>
                    <a:pt x="1037049" y="221381"/>
                    <a:pt x="1022009" y="221381"/>
                  </a:cubicBezTo>
                  <a:lnTo>
                    <a:pt x="56707" y="221381"/>
                  </a:lnTo>
                  <a:cubicBezTo>
                    <a:pt x="25389" y="221381"/>
                    <a:pt x="0" y="195993"/>
                    <a:pt x="0" y="164674"/>
                  </a:cubicBezTo>
                  <a:lnTo>
                    <a:pt x="0" y="56707"/>
                  </a:lnTo>
                  <a:cubicBezTo>
                    <a:pt x="0" y="25389"/>
                    <a:pt x="25389" y="0"/>
                    <a:pt x="56707" y="0"/>
                  </a:cubicBezTo>
                  <a:close/>
                </a:path>
              </a:pathLst>
            </a:custGeom>
            <a:solidFill>
              <a:srgbClr val="DCE8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78716" cy="259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406030" y="8082742"/>
            <a:ext cx="903440" cy="903440"/>
          </a:xfrm>
          <a:custGeom>
            <a:avLst/>
            <a:gdLst/>
            <a:ahLst/>
            <a:cxnLst/>
            <a:rect r="r" b="b" t="t" l="l"/>
            <a:pathLst>
              <a:path h="903440" w="903440">
                <a:moveTo>
                  <a:pt x="0" y="0"/>
                </a:moveTo>
                <a:lnTo>
                  <a:pt x="903440" y="0"/>
                </a:lnTo>
                <a:lnTo>
                  <a:pt x="903440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28780" y="8082742"/>
            <a:ext cx="903440" cy="903440"/>
          </a:xfrm>
          <a:custGeom>
            <a:avLst/>
            <a:gdLst/>
            <a:ahLst/>
            <a:cxnLst/>
            <a:rect r="r" b="b" t="t" l="l"/>
            <a:pathLst>
              <a:path h="903440" w="903440">
                <a:moveTo>
                  <a:pt x="0" y="0"/>
                </a:moveTo>
                <a:lnTo>
                  <a:pt x="903440" y="0"/>
                </a:lnTo>
                <a:lnTo>
                  <a:pt x="903440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851530" y="8082742"/>
            <a:ext cx="903440" cy="903440"/>
          </a:xfrm>
          <a:custGeom>
            <a:avLst/>
            <a:gdLst/>
            <a:ahLst/>
            <a:cxnLst/>
            <a:rect r="r" b="b" t="t" l="l"/>
            <a:pathLst>
              <a:path h="903440" w="903440">
                <a:moveTo>
                  <a:pt x="0" y="0"/>
                </a:moveTo>
                <a:lnTo>
                  <a:pt x="903440" y="0"/>
                </a:lnTo>
                <a:lnTo>
                  <a:pt x="903440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216131">
            <a:off x="7794382" y="-2922115"/>
            <a:ext cx="6035040" cy="4114800"/>
          </a:xfrm>
          <a:custGeom>
            <a:avLst/>
            <a:gdLst/>
            <a:ahLst/>
            <a:cxnLst/>
            <a:rect r="r" b="b" t="t" l="l"/>
            <a:pathLst>
              <a:path h="4114800" w="603504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9709663">
            <a:off x="15646392" y="-1799026"/>
            <a:ext cx="6035040" cy="4114800"/>
          </a:xfrm>
          <a:custGeom>
            <a:avLst/>
            <a:gdLst/>
            <a:ahLst/>
            <a:cxnLst/>
            <a:rect r="r" b="b" t="t" l="l"/>
            <a:pathLst>
              <a:path h="4114800" w="603504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5400000">
            <a:off x="13689449" y="-1893720"/>
            <a:ext cx="4298831" cy="6549466"/>
          </a:xfrm>
          <a:custGeom>
            <a:avLst/>
            <a:gdLst/>
            <a:ahLst/>
            <a:cxnLst/>
            <a:rect r="r" b="b" t="t" l="l"/>
            <a:pathLst>
              <a:path h="6549466" w="4298831">
                <a:moveTo>
                  <a:pt x="0" y="0"/>
                </a:moveTo>
                <a:lnTo>
                  <a:pt x="4298832" y="0"/>
                </a:lnTo>
                <a:lnTo>
                  <a:pt x="4298832" y="6549466"/>
                </a:lnTo>
                <a:lnTo>
                  <a:pt x="0" y="6549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596257" y="1381013"/>
            <a:ext cx="431055" cy="431055"/>
          </a:xfrm>
          <a:custGeom>
            <a:avLst/>
            <a:gdLst/>
            <a:ahLst/>
            <a:cxnLst/>
            <a:rect r="r" b="b" t="t" l="l"/>
            <a:pathLst>
              <a:path h="431055" w="431055">
                <a:moveTo>
                  <a:pt x="0" y="0"/>
                </a:moveTo>
                <a:lnTo>
                  <a:pt x="431055" y="0"/>
                </a:lnTo>
                <a:lnTo>
                  <a:pt x="431055" y="431055"/>
                </a:lnTo>
                <a:lnTo>
                  <a:pt x="0" y="431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7259300" y="2113207"/>
            <a:ext cx="702370" cy="702370"/>
          </a:xfrm>
          <a:custGeom>
            <a:avLst/>
            <a:gdLst/>
            <a:ahLst/>
            <a:cxnLst/>
            <a:rect r="r" b="b" t="t" l="l"/>
            <a:pathLst>
              <a:path h="702370" w="702370">
                <a:moveTo>
                  <a:pt x="0" y="0"/>
                </a:moveTo>
                <a:lnTo>
                  <a:pt x="702370" y="0"/>
                </a:lnTo>
                <a:lnTo>
                  <a:pt x="702370" y="702369"/>
                </a:lnTo>
                <a:lnTo>
                  <a:pt x="0" y="702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6324942" y="2667405"/>
            <a:ext cx="486842" cy="486842"/>
          </a:xfrm>
          <a:custGeom>
            <a:avLst/>
            <a:gdLst/>
            <a:ahLst/>
            <a:cxnLst/>
            <a:rect r="r" b="b" t="t" l="l"/>
            <a:pathLst>
              <a:path h="486842" w="486842">
                <a:moveTo>
                  <a:pt x="0" y="0"/>
                </a:moveTo>
                <a:lnTo>
                  <a:pt x="486842" y="0"/>
                </a:lnTo>
                <a:lnTo>
                  <a:pt x="486842" y="486842"/>
                </a:lnTo>
                <a:lnTo>
                  <a:pt x="0" y="486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733662" y="7698309"/>
            <a:ext cx="1993598" cy="1559991"/>
          </a:xfrm>
          <a:custGeom>
            <a:avLst/>
            <a:gdLst/>
            <a:ahLst/>
            <a:cxnLst/>
            <a:rect r="r" b="b" t="t" l="l"/>
            <a:pathLst>
              <a:path h="1559991" w="1993598">
                <a:moveTo>
                  <a:pt x="0" y="0"/>
                </a:moveTo>
                <a:lnTo>
                  <a:pt x="1993598" y="0"/>
                </a:lnTo>
                <a:lnTo>
                  <a:pt x="1993598" y="1559991"/>
                </a:lnTo>
                <a:lnTo>
                  <a:pt x="0" y="1559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176753" y="7771739"/>
            <a:ext cx="1718094" cy="1413132"/>
          </a:xfrm>
          <a:custGeom>
            <a:avLst/>
            <a:gdLst/>
            <a:ahLst/>
            <a:cxnLst/>
            <a:rect r="r" b="b" t="t" l="l"/>
            <a:pathLst>
              <a:path h="1413132" w="1718094">
                <a:moveTo>
                  <a:pt x="0" y="0"/>
                </a:moveTo>
                <a:lnTo>
                  <a:pt x="1718094" y="0"/>
                </a:lnTo>
                <a:lnTo>
                  <a:pt x="1718094" y="1413132"/>
                </a:lnTo>
                <a:lnTo>
                  <a:pt x="0" y="1413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718300" y="7938845"/>
            <a:ext cx="3074150" cy="1191233"/>
          </a:xfrm>
          <a:custGeom>
            <a:avLst/>
            <a:gdLst/>
            <a:ahLst/>
            <a:cxnLst/>
            <a:rect r="r" b="b" t="t" l="l"/>
            <a:pathLst>
              <a:path h="1191233" w="3074150">
                <a:moveTo>
                  <a:pt x="0" y="0"/>
                </a:moveTo>
                <a:lnTo>
                  <a:pt x="3074150" y="0"/>
                </a:lnTo>
                <a:lnTo>
                  <a:pt x="3074150" y="1191233"/>
                </a:lnTo>
                <a:lnTo>
                  <a:pt x="0" y="11912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985489" y="7912135"/>
            <a:ext cx="978922" cy="1217943"/>
          </a:xfrm>
          <a:custGeom>
            <a:avLst/>
            <a:gdLst/>
            <a:ahLst/>
            <a:cxnLst/>
            <a:rect r="r" b="b" t="t" l="l"/>
            <a:pathLst>
              <a:path h="1217943" w="978922">
                <a:moveTo>
                  <a:pt x="0" y="0"/>
                </a:moveTo>
                <a:lnTo>
                  <a:pt x="978922" y="0"/>
                </a:lnTo>
                <a:lnTo>
                  <a:pt x="978922" y="1217943"/>
                </a:lnTo>
                <a:lnTo>
                  <a:pt x="0" y="12179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762000" y="1000038"/>
            <a:ext cx="11573532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Historia y evolución del pensamiento económico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2464" y="5526535"/>
            <a:ext cx="3408736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Enfoque en la acumulación de riqueza mediante el comercio y la protección de mercados nacionales.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67835" y="4288577"/>
            <a:ext cx="3880164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Mercantilismo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39645" y="4288577"/>
            <a:ext cx="3192310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Fisiocracia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64700" y="4112364"/>
            <a:ext cx="3192310" cy="75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Economía Clásica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878795" y="4112364"/>
            <a:ext cx="3192310" cy="75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>
                <a:solidFill>
                  <a:srgbClr val="052F25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Economía Keysiana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331432" y="5702748"/>
            <a:ext cx="340873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Visión de la agricultura como fuente principal de riqueza, desarrollada en Francia en el siglo XVIII.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70014" y="5526535"/>
            <a:ext cx="3381683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Teorías de Adam Smith sobre la "mano invisible" que regula los mercados y la importancia de la libre competencia.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784697" y="5350323"/>
            <a:ext cx="338368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Promueve la intervención del estado para corregir los fallos del mercado, especialmente en períodos de crisis económica.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50346">
            <a:off x="-2548290" y="-2771561"/>
            <a:ext cx="9720188" cy="7067121"/>
          </a:xfrm>
          <a:custGeom>
            <a:avLst/>
            <a:gdLst/>
            <a:ahLst/>
            <a:cxnLst/>
            <a:rect r="r" b="b" t="t" l="l"/>
            <a:pathLst>
              <a:path h="7067121" w="9720188">
                <a:moveTo>
                  <a:pt x="0" y="0"/>
                </a:moveTo>
                <a:lnTo>
                  <a:pt x="9720188" y="0"/>
                </a:lnTo>
                <a:lnTo>
                  <a:pt x="9720188" y="7067122"/>
                </a:lnTo>
                <a:lnTo>
                  <a:pt x="0" y="706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584352">
            <a:off x="-409937" y="-80785"/>
            <a:ext cx="2877274" cy="1930390"/>
          </a:xfrm>
          <a:custGeom>
            <a:avLst/>
            <a:gdLst/>
            <a:ahLst/>
            <a:cxnLst/>
            <a:rect r="r" b="b" t="t" l="l"/>
            <a:pathLst>
              <a:path h="1930390" w="2877274">
                <a:moveTo>
                  <a:pt x="0" y="0"/>
                </a:moveTo>
                <a:lnTo>
                  <a:pt x="2877274" y="0"/>
                </a:lnTo>
                <a:lnTo>
                  <a:pt x="2877274" y="1930390"/>
                </a:lnTo>
                <a:lnTo>
                  <a:pt x="0" y="1930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37629">
            <a:off x="6385888" y="7603255"/>
            <a:ext cx="7462011" cy="6322358"/>
          </a:xfrm>
          <a:custGeom>
            <a:avLst/>
            <a:gdLst/>
            <a:ahLst/>
            <a:cxnLst/>
            <a:rect r="r" b="b" t="t" l="l"/>
            <a:pathLst>
              <a:path h="6322358" w="7462011">
                <a:moveTo>
                  <a:pt x="0" y="0"/>
                </a:moveTo>
                <a:lnTo>
                  <a:pt x="7462011" y="0"/>
                </a:lnTo>
                <a:lnTo>
                  <a:pt x="7462011" y="6322359"/>
                </a:lnTo>
                <a:lnTo>
                  <a:pt x="0" y="6322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7924730">
            <a:off x="11644673" y="-2721711"/>
            <a:ext cx="9773324" cy="5942422"/>
          </a:xfrm>
          <a:custGeom>
            <a:avLst/>
            <a:gdLst/>
            <a:ahLst/>
            <a:cxnLst/>
            <a:rect r="r" b="b" t="t" l="l"/>
            <a:pathLst>
              <a:path h="5942422" w="9773324">
                <a:moveTo>
                  <a:pt x="0" y="0"/>
                </a:moveTo>
                <a:lnTo>
                  <a:pt x="9773324" y="0"/>
                </a:lnTo>
                <a:lnTo>
                  <a:pt x="9773324" y="5942423"/>
                </a:lnTo>
                <a:lnTo>
                  <a:pt x="0" y="59424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027967">
            <a:off x="15132254" y="8023927"/>
            <a:ext cx="3441469" cy="4114800"/>
          </a:xfrm>
          <a:custGeom>
            <a:avLst/>
            <a:gdLst/>
            <a:ahLst/>
            <a:cxnLst/>
            <a:rect r="r" b="b" t="t" l="l"/>
            <a:pathLst>
              <a:path h="4114800" w="3441469">
                <a:moveTo>
                  <a:pt x="0" y="0"/>
                </a:moveTo>
                <a:lnTo>
                  <a:pt x="3441469" y="0"/>
                </a:lnTo>
                <a:lnTo>
                  <a:pt x="3441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051223" y="762000"/>
            <a:ext cx="6474777" cy="8763000"/>
            <a:chOff x="0" y="0"/>
            <a:chExt cx="1705291" cy="23079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5291" cy="2307951"/>
            </a:xfrm>
            <a:custGeom>
              <a:avLst/>
              <a:gdLst/>
              <a:ahLst/>
              <a:cxnLst/>
              <a:rect r="r" b="b" t="t" l="l"/>
              <a:pathLst>
                <a:path h="2307951" w="1705291">
                  <a:moveTo>
                    <a:pt x="35871" y="0"/>
                  </a:moveTo>
                  <a:lnTo>
                    <a:pt x="1669420" y="0"/>
                  </a:lnTo>
                  <a:cubicBezTo>
                    <a:pt x="1689231" y="0"/>
                    <a:pt x="1705291" y="16060"/>
                    <a:pt x="1705291" y="35871"/>
                  </a:cubicBezTo>
                  <a:lnTo>
                    <a:pt x="1705291" y="2272080"/>
                  </a:lnTo>
                  <a:cubicBezTo>
                    <a:pt x="1705291" y="2291891"/>
                    <a:pt x="1689231" y="2307951"/>
                    <a:pt x="1669420" y="2307951"/>
                  </a:cubicBezTo>
                  <a:lnTo>
                    <a:pt x="35871" y="2307951"/>
                  </a:lnTo>
                  <a:cubicBezTo>
                    <a:pt x="16060" y="2307951"/>
                    <a:pt x="0" y="2291891"/>
                    <a:pt x="0" y="2272080"/>
                  </a:cubicBezTo>
                  <a:lnTo>
                    <a:pt x="0" y="35871"/>
                  </a:lnTo>
                  <a:cubicBezTo>
                    <a:pt x="0" y="16060"/>
                    <a:pt x="16060" y="0"/>
                    <a:pt x="35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05291" cy="2346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02735" y="762000"/>
            <a:ext cx="1941265" cy="2114249"/>
          </a:xfrm>
          <a:custGeom>
            <a:avLst/>
            <a:gdLst/>
            <a:ahLst/>
            <a:cxnLst/>
            <a:rect r="r" b="b" t="t" l="l"/>
            <a:pathLst>
              <a:path h="2114249" w="1941265">
                <a:moveTo>
                  <a:pt x="0" y="0"/>
                </a:moveTo>
                <a:lnTo>
                  <a:pt x="1941265" y="0"/>
                </a:lnTo>
                <a:lnTo>
                  <a:pt x="1941265" y="2114249"/>
                </a:lnTo>
                <a:lnTo>
                  <a:pt x="0" y="2114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704515" y="3551795"/>
            <a:ext cx="9592334" cy="48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Relación de la economía con otras disciplinas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84690" y="8000941"/>
            <a:ext cx="1563140" cy="1543245"/>
          </a:xfrm>
          <a:custGeom>
            <a:avLst/>
            <a:gdLst/>
            <a:ahLst/>
            <a:cxnLst/>
            <a:rect r="r" b="b" t="t" l="l"/>
            <a:pathLst>
              <a:path h="1543245" w="1563140">
                <a:moveTo>
                  <a:pt x="0" y="0"/>
                </a:moveTo>
                <a:lnTo>
                  <a:pt x="1563139" y="0"/>
                </a:lnTo>
                <a:lnTo>
                  <a:pt x="1563139" y="1543245"/>
                </a:lnTo>
                <a:lnTo>
                  <a:pt x="0" y="1543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325973" y="6167842"/>
            <a:ext cx="2340286" cy="2437798"/>
          </a:xfrm>
          <a:custGeom>
            <a:avLst/>
            <a:gdLst/>
            <a:ahLst/>
            <a:cxnLst/>
            <a:rect r="r" b="b" t="t" l="l"/>
            <a:pathLst>
              <a:path h="2437798" w="2340286">
                <a:moveTo>
                  <a:pt x="2340286" y="0"/>
                </a:moveTo>
                <a:lnTo>
                  <a:pt x="0" y="0"/>
                </a:lnTo>
                <a:lnTo>
                  <a:pt x="0" y="2437798"/>
                </a:lnTo>
                <a:lnTo>
                  <a:pt x="2340286" y="2437798"/>
                </a:lnTo>
                <a:lnTo>
                  <a:pt x="234028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757492">
            <a:off x="9367325" y="4652555"/>
            <a:ext cx="1499137" cy="1367994"/>
          </a:xfrm>
          <a:custGeom>
            <a:avLst/>
            <a:gdLst/>
            <a:ahLst/>
            <a:cxnLst/>
            <a:rect r="r" b="b" t="t" l="l"/>
            <a:pathLst>
              <a:path h="1367994" w="1499137">
                <a:moveTo>
                  <a:pt x="0" y="0"/>
                </a:moveTo>
                <a:lnTo>
                  <a:pt x="1499137" y="0"/>
                </a:lnTo>
                <a:lnTo>
                  <a:pt x="1499137" y="1367993"/>
                </a:lnTo>
                <a:lnTo>
                  <a:pt x="0" y="13679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1630" t="0" r="-48906" b="-85398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1569561" y="2022475"/>
            <a:ext cx="5438101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Mat</a:t>
            </a: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emáticas: Para modelar y predecir fenómenos económicos.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Ciencias Políticas: Para estudiar el impacto de las políticas económicas.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Sociología: Para entender el comportamiento de grupos en contextos económicos.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Tecnología: Para analizar cómo la innovación afecta la economía.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11736">
            <a:off x="-3129537" y="6579482"/>
            <a:ext cx="9305999" cy="7884719"/>
          </a:xfrm>
          <a:custGeom>
            <a:avLst/>
            <a:gdLst/>
            <a:ahLst/>
            <a:cxnLst/>
            <a:rect r="r" b="b" t="t" l="l"/>
            <a:pathLst>
              <a:path h="7884719" w="9305999">
                <a:moveTo>
                  <a:pt x="0" y="0"/>
                </a:moveTo>
                <a:lnTo>
                  <a:pt x="9305999" y="0"/>
                </a:lnTo>
                <a:lnTo>
                  <a:pt x="9305999" y="7884719"/>
                </a:lnTo>
                <a:lnTo>
                  <a:pt x="0" y="7884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62000" y="762000"/>
            <a:ext cx="4738607" cy="8763000"/>
            <a:chOff x="0" y="0"/>
            <a:chExt cx="5735423" cy="10606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12" y="0"/>
              <a:ext cx="5798174" cy="10606391"/>
            </a:xfrm>
            <a:custGeom>
              <a:avLst/>
              <a:gdLst/>
              <a:ahLst/>
              <a:cxnLst/>
              <a:rect r="r" b="b" t="t" l="l"/>
              <a:pathLst>
                <a:path h="10606391" w="5798174">
                  <a:moveTo>
                    <a:pt x="3354525" y="10606391"/>
                  </a:moveTo>
                  <a:cubicBezTo>
                    <a:pt x="2972123" y="10571475"/>
                    <a:pt x="2589720" y="10536580"/>
                    <a:pt x="2207303" y="10501685"/>
                  </a:cubicBezTo>
                  <a:cubicBezTo>
                    <a:pt x="1875914" y="10495214"/>
                    <a:pt x="1544510" y="10488723"/>
                    <a:pt x="1213121" y="10482254"/>
                  </a:cubicBezTo>
                  <a:cubicBezTo>
                    <a:pt x="1017885" y="10451538"/>
                    <a:pt x="613160" y="10343459"/>
                    <a:pt x="336978" y="9871092"/>
                  </a:cubicBezTo>
                  <a:cubicBezTo>
                    <a:pt x="101522" y="9468389"/>
                    <a:pt x="72239" y="8993731"/>
                    <a:pt x="54716" y="8607362"/>
                  </a:cubicBezTo>
                  <a:cubicBezTo>
                    <a:pt x="20497" y="7845547"/>
                    <a:pt x="0" y="6667898"/>
                    <a:pt x="78090" y="5111771"/>
                  </a:cubicBezTo>
                  <a:cubicBezTo>
                    <a:pt x="96060" y="4645578"/>
                    <a:pt x="161110" y="3022546"/>
                    <a:pt x="280330" y="1365573"/>
                  </a:cubicBezTo>
                  <a:cubicBezTo>
                    <a:pt x="302292" y="1060406"/>
                    <a:pt x="346677" y="514877"/>
                    <a:pt x="619616" y="226552"/>
                  </a:cubicBezTo>
                  <a:cubicBezTo>
                    <a:pt x="793207" y="43168"/>
                    <a:pt x="988026" y="39053"/>
                    <a:pt x="1076407" y="37144"/>
                  </a:cubicBezTo>
                  <a:cubicBezTo>
                    <a:pt x="1607226" y="25689"/>
                    <a:pt x="2430236" y="4603"/>
                    <a:pt x="3464710" y="0"/>
                  </a:cubicBezTo>
                  <a:cubicBezTo>
                    <a:pt x="3810769" y="37250"/>
                    <a:pt x="4156828" y="74478"/>
                    <a:pt x="4502872" y="111728"/>
                  </a:cubicBezTo>
                  <a:cubicBezTo>
                    <a:pt x="4697821" y="104134"/>
                    <a:pt x="5109420" y="131625"/>
                    <a:pt x="5406180" y="548923"/>
                  </a:cubicBezTo>
                  <a:cubicBezTo>
                    <a:pt x="5699294" y="961088"/>
                    <a:pt x="5730479" y="1542742"/>
                    <a:pt x="5744543" y="1964155"/>
                  </a:cubicBezTo>
                  <a:cubicBezTo>
                    <a:pt x="5798174" y="3731052"/>
                    <a:pt x="5660730" y="5649685"/>
                    <a:pt x="5575232" y="6626513"/>
                  </a:cubicBezTo>
                  <a:cubicBezTo>
                    <a:pt x="5457612" y="7421504"/>
                    <a:pt x="5343623" y="8168702"/>
                    <a:pt x="5222357" y="8962845"/>
                  </a:cubicBezTo>
                  <a:cubicBezTo>
                    <a:pt x="5170795" y="9300532"/>
                    <a:pt x="5112604" y="9659982"/>
                    <a:pt x="4906027" y="9954055"/>
                  </a:cubicBezTo>
                  <a:cubicBezTo>
                    <a:pt x="4736845" y="10194884"/>
                    <a:pt x="4546465" y="10280393"/>
                    <a:pt x="4266350" y="10401136"/>
                  </a:cubicBezTo>
                  <a:cubicBezTo>
                    <a:pt x="4057985" y="10490972"/>
                    <a:pt x="3747304" y="10593154"/>
                    <a:pt x="3354525" y="10606391"/>
                  </a:cubicBezTo>
                  <a:close/>
                </a:path>
              </a:pathLst>
            </a:custGeom>
            <a:blipFill>
              <a:blip r:embed="rId4"/>
              <a:stretch>
                <a:fillRect l="-73351" t="0" r="-7335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3505187">
            <a:off x="11154229" y="-3762762"/>
            <a:ext cx="9516709" cy="9049525"/>
          </a:xfrm>
          <a:custGeom>
            <a:avLst/>
            <a:gdLst/>
            <a:ahLst/>
            <a:cxnLst/>
            <a:rect r="r" b="b" t="t" l="l"/>
            <a:pathLst>
              <a:path h="9049525" w="9516709">
                <a:moveTo>
                  <a:pt x="0" y="0"/>
                </a:moveTo>
                <a:lnTo>
                  <a:pt x="9516708" y="0"/>
                </a:lnTo>
                <a:lnTo>
                  <a:pt x="9516708" y="9049524"/>
                </a:lnTo>
                <a:lnTo>
                  <a:pt x="0" y="9049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52010" y="762000"/>
            <a:ext cx="11273990" cy="4381500"/>
            <a:chOff x="0" y="0"/>
            <a:chExt cx="2969281" cy="1153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9281" cy="1153975"/>
            </a:xfrm>
            <a:custGeom>
              <a:avLst/>
              <a:gdLst/>
              <a:ahLst/>
              <a:cxnLst/>
              <a:rect r="r" b="b" t="t" l="l"/>
              <a:pathLst>
                <a:path h="1153975" w="2969281">
                  <a:moveTo>
                    <a:pt x="20601" y="0"/>
                  </a:moveTo>
                  <a:lnTo>
                    <a:pt x="2948680" y="0"/>
                  </a:lnTo>
                  <a:cubicBezTo>
                    <a:pt x="2954144" y="0"/>
                    <a:pt x="2959384" y="2170"/>
                    <a:pt x="2963247" y="6034"/>
                  </a:cubicBezTo>
                  <a:cubicBezTo>
                    <a:pt x="2967111" y="9897"/>
                    <a:pt x="2969281" y="15137"/>
                    <a:pt x="2969281" y="20601"/>
                  </a:cubicBezTo>
                  <a:lnTo>
                    <a:pt x="2969281" y="1133374"/>
                  </a:lnTo>
                  <a:cubicBezTo>
                    <a:pt x="2969281" y="1138838"/>
                    <a:pt x="2967111" y="1144078"/>
                    <a:pt x="2963247" y="1147941"/>
                  </a:cubicBezTo>
                  <a:cubicBezTo>
                    <a:pt x="2959384" y="1151805"/>
                    <a:pt x="2954144" y="1153975"/>
                    <a:pt x="2948680" y="1153975"/>
                  </a:cubicBezTo>
                  <a:lnTo>
                    <a:pt x="20601" y="1153975"/>
                  </a:lnTo>
                  <a:cubicBezTo>
                    <a:pt x="9223" y="1153975"/>
                    <a:pt x="0" y="1144752"/>
                    <a:pt x="0" y="1133374"/>
                  </a:cubicBezTo>
                  <a:lnTo>
                    <a:pt x="0" y="20601"/>
                  </a:lnTo>
                  <a:cubicBezTo>
                    <a:pt x="0" y="9223"/>
                    <a:pt x="9223" y="0"/>
                    <a:pt x="206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69281" cy="1192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9011748">
            <a:off x="5188676" y="-849004"/>
            <a:ext cx="1745742" cy="3222008"/>
          </a:xfrm>
          <a:custGeom>
            <a:avLst/>
            <a:gdLst/>
            <a:ahLst/>
            <a:cxnLst/>
            <a:rect r="r" b="b" t="t" l="l"/>
            <a:pathLst>
              <a:path h="3222008" w="1745742">
                <a:moveTo>
                  <a:pt x="0" y="0"/>
                </a:moveTo>
                <a:lnTo>
                  <a:pt x="1745742" y="0"/>
                </a:lnTo>
                <a:lnTo>
                  <a:pt x="1745742" y="3222008"/>
                </a:lnTo>
                <a:lnTo>
                  <a:pt x="0" y="3222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4242428">
            <a:off x="14475667" y="7927904"/>
            <a:ext cx="2409691" cy="3921095"/>
          </a:xfrm>
          <a:custGeom>
            <a:avLst/>
            <a:gdLst/>
            <a:ahLst/>
            <a:cxnLst/>
            <a:rect r="r" b="b" t="t" l="l"/>
            <a:pathLst>
              <a:path h="3921095" w="2409691">
                <a:moveTo>
                  <a:pt x="0" y="3921095"/>
                </a:moveTo>
                <a:lnTo>
                  <a:pt x="2409692" y="3921095"/>
                </a:lnTo>
                <a:lnTo>
                  <a:pt x="2409692" y="0"/>
                </a:lnTo>
                <a:lnTo>
                  <a:pt x="0" y="0"/>
                </a:lnTo>
                <a:lnTo>
                  <a:pt x="0" y="392109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6252010" y="5848480"/>
            <a:ext cx="11839347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Escasez y necesidad de elección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750842" y="7804728"/>
            <a:ext cx="1082945" cy="1069162"/>
          </a:xfrm>
          <a:custGeom>
            <a:avLst/>
            <a:gdLst/>
            <a:ahLst/>
            <a:cxnLst/>
            <a:rect r="r" b="b" t="t" l="l"/>
            <a:pathLst>
              <a:path h="1069162" w="1082945">
                <a:moveTo>
                  <a:pt x="0" y="0"/>
                </a:moveTo>
                <a:lnTo>
                  <a:pt x="1082946" y="0"/>
                </a:lnTo>
                <a:lnTo>
                  <a:pt x="1082946" y="1069162"/>
                </a:lnTo>
                <a:lnTo>
                  <a:pt x="0" y="1069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79672">
            <a:off x="-866302" y="7836522"/>
            <a:ext cx="4099121" cy="2750138"/>
          </a:xfrm>
          <a:custGeom>
            <a:avLst/>
            <a:gdLst/>
            <a:ahLst/>
            <a:cxnLst/>
            <a:rect r="r" b="b" t="t" l="l"/>
            <a:pathLst>
              <a:path h="2750138" w="4099121">
                <a:moveTo>
                  <a:pt x="0" y="0"/>
                </a:moveTo>
                <a:lnTo>
                  <a:pt x="4099121" y="0"/>
                </a:lnTo>
                <a:lnTo>
                  <a:pt x="4099121" y="2750137"/>
                </a:lnTo>
                <a:lnTo>
                  <a:pt x="0" y="27501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6822271" y="1612900"/>
            <a:ext cx="10133469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economía surge debido a la escasez de recursos.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escasez obliga a las personas y a las sociedades a elegir entre diferentes opciones.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Ejemplo: elegir entre invertir en un proyecto de software o en infraestructura de redes.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18589">
            <a:off x="-2475094" y="7832802"/>
            <a:ext cx="11306813" cy="9949996"/>
          </a:xfrm>
          <a:custGeom>
            <a:avLst/>
            <a:gdLst/>
            <a:ahLst/>
            <a:cxnLst/>
            <a:rect r="r" b="b" t="t" l="l"/>
            <a:pathLst>
              <a:path h="9949996" w="11306813">
                <a:moveTo>
                  <a:pt x="0" y="0"/>
                </a:moveTo>
                <a:lnTo>
                  <a:pt x="11306813" y="0"/>
                </a:lnTo>
                <a:lnTo>
                  <a:pt x="11306813" y="9949995"/>
                </a:lnTo>
                <a:lnTo>
                  <a:pt x="0" y="994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9272948">
            <a:off x="9743341" y="7394820"/>
            <a:ext cx="9516709" cy="9049525"/>
          </a:xfrm>
          <a:custGeom>
            <a:avLst/>
            <a:gdLst/>
            <a:ahLst/>
            <a:cxnLst/>
            <a:rect r="r" b="b" t="t" l="l"/>
            <a:pathLst>
              <a:path h="9049525" w="9516709">
                <a:moveTo>
                  <a:pt x="0" y="0"/>
                </a:moveTo>
                <a:lnTo>
                  <a:pt x="9516709" y="0"/>
                </a:lnTo>
                <a:lnTo>
                  <a:pt x="9516709" y="9049525"/>
                </a:lnTo>
                <a:lnTo>
                  <a:pt x="0" y="9049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04333" y="5912287"/>
            <a:ext cx="11679335" cy="2811929"/>
            <a:chOff x="0" y="0"/>
            <a:chExt cx="3076039" cy="740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6039" cy="740590"/>
            </a:xfrm>
            <a:custGeom>
              <a:avLst/>
              <a:gdLst/>
              <a:ahLst/>
              <a:cxnLst/>
              <a:rect r="r" b="b" t="t" l="l"/>
              <a:pathLst>
                <a:path h="740590" w="3076039">
                  <a:moveTo>
                    <a:pt x="19886" y="0"/>
                  </a:moveTo>
                  <a:lnTo>
                    <a:pt x="3056153" y="0"/>
                  </a:lnTo>
                  <a:cubicBezTo>
                    <a:pt x="3061427" y="0"/>
                    <a:pt x="3066485" y="2095"/>
                    <a:pt x="3070214" y="5825"/>
                  </a:cubicBezTo>
                  <a:cubicBezTo>
                    <a:pt x="3073944" y="9554"/>
                    <a:pt x="3076039" y="14612"/>
                    <a:pt x="3076039" y="19886"/>
                  </a:cubicBezTo>
                  <a:lnTo>
                    <a:pt x="3076039" y="720704"/>
                  </a:lnTo>
                  <a:cubicBezTo>
                    <a:pt x="3076039" y="725978"/>
                    <a:pt x="3073944" y="731036"/>
                    <a:pt x="3070214" y="734766"/>
                  </a:cubicBezTo>
                  <a:cubicBezTo>
                    <a:pt x="3066485" y="738495"/>
                    <a:pt x="3061427" y="740590"/>
                    <a:pt x="3056153" y="740590"/>
                  </a:cubicBezTo>
                  <a:lnTo>
                    <a:pt x="19886" y="740590"/>
                  </a:lnTo>
                  <a:cubicBezTo>
                    <a:pt x="14612" y="740590"/>
                    <a:pt x="9554" y="738495"/>
                    <a:pt x="5825" y="734766"/>
                  </a:cubicBezTo>
                  <a:cubicBezTo>
                    <a:pt x="2095" y="731036"/>
                    <a:pt x="0" y="725978"/>
                    <a:pt x="0" y="720704"/>
                  </a:cubicBezTo>
                  <a:lnTo>
                    <a:pt x="0" y="19886"/>
                  </a:lnTo>
                  <a:cubicBezTo>
                    <a:pt x="0" y="14612"/>
                    <a:pt x="2095" y="9554"/>
                    <a:pt x="5825" y="5825"/>
                  </a:cubicBezTo>
                  <a:cubicBezTo>
                    <a:pt x="9554" y="2095"/>
                    <a:pt x="14612" y="0"/>
                    <a:pt x="198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6039" cy="778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392928">
            <a:off x="-675988" y="7296150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109687" y="-1046743"/>
            <a:ext cx="5018858" cy="5466083"/>
          </a:xfrm>
          <a:custGeom>
            <a:avLst/>
            <a:gdLst/>
            <a:ahLst/>
            <a:cxnLst/>
            <a:rect r="r" b="b" t="t" l="l"/>
            <a:pathLst>
              <a:path h="5466083" w="5018858">
                <a:moveTo>
                  <a:pt x="0" y="0"/>
                </a:moveTo>
                <a:lnTo>
                  <a:pt x="5018858" y="0"/>
                </a:lnTo>
                <a:lnTo>
                  <a:pt x="5018858" y="5466083"/>
                </a:lnTo>
                <a:lnTo>
                  <a:pt x="0" y="5466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810866" y="7935429"/>
            <a:ext cx="4302548" cy="4114800"/>
          </a:xfrm>
          <a:custGeom>
            <a:avLst/>
            <a:gdLst/>
            <a:ahLst/>
            <a:cxnLst/>
            <a:rect r="r" b="b" t="t" l="l"/>
            <a:pathLst>
              <a:path h="4114800" w="4302548">
                <a:moveTo>
                  <a:pt x="0" y="0"/>
                </a:moveTo>
                <a:lnTo>
                  <a:pt x="4302547" y="0"/>
                </a:lnTo>
                <a:lnTo>
                  <a:pt x="4302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977228">
            <a:off x="15758822" y="4294843"/>
            <a:ext cx="2123263" cy="3234889"/>
          </a:xfrm>
          <a:custGeom>
            <a:avLst/>
            <a:gdLst/>
            <a:ahLst/>
            <a:cxnLst/>
            <a:rect r="r" b="b" t="t" l="l"/>
            <a:pathLst>
              <a:path h="3234889" w="2123263">
                <a:moveTo>
                  <a:pt x="0" y="0"/>
                </a:moveTo>
                <a:lnTo>
                  <a:pt x="2123263" y="0"/>
                </a:lnTo>
                <a:lnTo>
                  <a:pt x="2123263" y="3234888"/>
                </a:lnTo>
                <a:lnTo>
                  <a:pt x="0" y="3234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3023278">
            <a:off x="-3546549" y="-2544664"/>
            <a:ext cx="6767581" cy="5881643"/>
          </a:xfrm>
          <a:custGeom>
            <a:avLst/>
            <a:gdLst/>
            <a:ahLst/>
            <a:cxnLst/>
            <a:rect r="r" b="b" t="t" l="l"/>
            <a:pathLst>
              <a:path h="5881643" w="6767581">
                <a:moveTo>
                  <a:pt x="0" y="0"/>
                </a:moveTo>
                <a:lnTo>
                  <a:pt x="6767581" y="0"/>
                </a:lnTo>
                <a:lnTo>
                  <a:pt x="6767581" y="5881643"/>
                </a:lnTo>
                <a:lnTo>
                  <a:pt x="0" y="5881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178313" y="133220"/>
            <a:ext cx="11931375" cy="48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Importancia de la economía en la vida diaria y en la toma de decisiones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3960198">
            <a:off x="321962" y="3238077"/>
            <a:ext cx="2705531" cy="2818262"/>
          </a:xfrm>
          <a:custGeom>
            <a:avLst/>
            <a:gdLst/>
            <a:ahLst/>
            <a:cxnLst/>
            <a:rect r="r" b="b" t="t" l="l"/>
            <a:pathLst>
              <a:path h="2818262" w="2705531">
                <a:moveTo>
                  <a:pt x="2705531" y="0"/>
                </a:moveTo>
                <a:lnTo>
                  <a:pt x="0" y="0"/>
                </a:lnTo>
                <a:lnTo>
                  <a:pt x="0" y="2818262"/>
                </a:lnTo>
                <a:lnTo>
                  <a:pt x="2705531" y="2818262"/>
                </a:lnTo>
                <a:lnTo>
                  <a:pt x="270553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757492">
            <a:off x="56712" y="5935254"/>
            <a:ext cx="1487646" cy="1357508"/>
          </a:xfrm>
          <a:custGeom>
            <a:avLst/>
            <a:gdLst/>
            <a:ahLst/>
            <a:cxnLst/>
            <a:rect r="r" b="b" t="t" l="l"/>
            <a:pathLst>
              <a:path h="1357508" w="1487646">
                <a:moveTo>
                  <a:pt x="0" y="0"/>
                </a:moveTo>
                <a:lnTo>
                  <a:pt x="1487646" y="0"/>
                </a:lnTo>
                <a:lnTo>
                  <a:pt x="1487646" y="1357508"/>
                </a:lnTo>
                <a:lnTo>
                  <a:pt x="0" y="13575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1630" t="0" r="-48906" b="-8539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531723" y="4276135"/>
            <a:ext cx="2350604" cy="478668"/>
          </a:xfrm>
          <a:custGeom>
            <a:avLst/>
            <a:gdLst/>
            <a:ahLst/>
            <a:cxnLst/>
            <a:rect r="r" b="b" t="t" l="l"/>
            <a:pathLst>
              <a:path h="478668" w="2350604">
                <a:moveTo>
                  <a:pt x="0" y="0"/>
                </a:moveTo>
                <a:lnTo>
                  <a:pt x="2350604" y="0"/>
                </a:lnTo>
                <a:lnTo>
                  <a:pt x="2350604" y="478668"/>
                </a:lnTo>
                <a:lnTo>
                  <a:pt x="0" y="4786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true" flipV="false" rot="0">
            <a:off x="2482314" y="4276135"/>
            <a:ext cx="2350604" cy="478668"/>
          </a:xfrm>
          <a:custGeom>
            <a:avLst/>
            <a:gdLst/>
            <a:ahLst/>
            <a:cxnLst/>
            <a:rect r="r" b="b" t="t" l="l"/>
            <a:pathLst>
              <a:path h="478668" w="2350604">
                <a:moveTo>
                  <a:pt x="2350604" y="0"/>
                </a:moveTo>
                <a:lnTo>
                  <a:pt x="0" y="0"/>
                </a:lnTo>
                <a:lnTo>
                  <a:pt x="0" y="478668"/>
                </a:lnTo>
                <a:lnTo>
                  <a:pt x="2350604" y="478668"/>
                </a:lnTo>
                <a:lnTo>
                  <a:pt x="235060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786304" y="6583069"/>
            <a:ext cx="10715391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2F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economía afecta decisiones cotidianas, como el presupuesto familiar, y decisiones empresariales, como la inversión en tecnología o la contratación de personal.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59080">
            <a:off x="13871307" y="3861868"/>
            <a:ext cx="10587505" cy="10067755"/>
          </a:xfrm>
          <a:custGeom>
            <a:avLst/>
            <a:gdLst/>
            <a:ahLst/>
            <a:cxnLst/>
            <a:rect r="r" b="b" t="t" l="l"/>
            <a:pathLst>
              <a:path h="10067755" w="10587505">
                <a:moveTo>
                  <a:pt x="0" y="0"/>
                </a:moveTo>
                <a:lnTo>
                  <a:pt x="10587505" y="0"/>
                </a:lnTo>
                <a:lnTo>
                  <a:pt x="10587505" y="10067754"/>
                </a:lnTo>
                <a:lnTo>
                  <a:pt x="0" y="1006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4781">
            <a:off x="-5293753" y="3501061"/>
            <a:ext cx="10587505" cy="10067755"/>
          </a:xfrm>
          <a:custGeom>
            <a:avLst/>
            <a:gdLst/>
            <a:ahLst/>
            <a:cxnLst/>
            <a:rect r="r" b="b" t="t" l="l"/>
            <a:pathLst>
              <a:path h="10067755" w="10587505">
                <a:moveTo>
                  <a:pt x="0" y="0"/>
                </a:moveTo>
                <a:lnTo>
                  <a:pt x="10587506" y="0"/>
                </a:lnTo>
                <a:lnTo>
                  <a:pt x="10587506" y="10067755"/>
                </a:lnTo>
                <a:lnTo>
                  <a:pt x="0" y="10067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354" y="4068232"/>
            <a:ext cx="15555292" cy="185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89"/>
              </a:lnSpc>
            </a:pPr>
            <a:r>
              <a:rPr lang="en-US" sz="14987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atención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4774" y="2833601"/>
            <a:ext cx="10398453" cy="187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4"/>
              </a:lnSpc>
            </a:pPr>
            <a:r>
              <a:rPr lang="en-US" sz="21789">
                <a:solidFill>
                  <a:srgbClr val="D9FD9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Gracias por su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504058" y="6537554"/>
            <a:ext cx="11098705" cy="4298492"/>
          </a:xfrm>
          <a:custGeom>
            <a:avLst/>
            <a:gdLst/>
            <a:ahLst/>
            <a:cxnLst/>
            <a:rect r="r" b="b" t="t" l="l"/>
            <a:pathLst>
              <a:path h="4298492" w="11098705">
                <a:moveTo>
                  <a:pt x="0" y="0"/>
                </a:moveTo>
                <a:lnTo>
                  <a:pt x="11098705" y="0"/>
                </a:lnTo>
                <a:lnTo>
                  <a:pt x="11098705" y="4298492"/>
                </a:lnTo>
                <a:lnTo>
                  <a:pt x="0" y="4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93353" y="6537554"/>
            <a:ext cx="11098705" cy="4298492"/>
          </a:xfrm>
          <a:custGeom>
            <a:avLst/>
            <a:gdLst/>
            <a:ahLst/>
            <a:cxnLst/>
            <a:rect r="r" b="b" t="t" l="l"/>
            <a:pathLst>
              <a:path h="4298492" w="11098705">
                <a:moveTo>
                  <a:pt x="0" y="0"/>
                </a:moveTo>
                <a:lnTo>
                  <a:pt x="11098705" y="0"/>
                </a:lnTo>
                <a:lnTo>
                  <a:pt x="11098705" y="4298492"/>
                </a:lnTo>
                <a:lnTo>
                  <a:pt x="0" y="4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4647" y="6537554"/>
            <a:ext cx="11098705" cy="4298492"/>
          </a:xfrm>
          <a:custGeom>
            <a:avLst/>
            <a:gdLst/>
            <a:ahLst/>
            <a:cxnLst/>
            <a:rect r="r" b="b" t="t" l="l"/>
            <a:pathLst>
              <a:path h="4298492" w="11098705">
                <a:moveTo>
                  <a:pt x="0" y="0"/>
                </a:moveTo>
                <a:lnTo>
                  <a:pt x="11098706" y="0"/>
                </a:lnTo>
                <a:lnTo>
                  <a:pt x="11098706" y="4298492"/>
                </a:lnTo>
                <a:lnTo>
                  <a:pt x="0" y="4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62000" y="-448816"/>
            <a:ext cx="5298193" cy="2003680"/>
          </a:xfrm>
          <a:custGeom>
            <a:avLst/>
            <a:gdLst/>
            <a:ahLst/>
            <a:cxnLst/>
            <a:rect r="r" b="b" t="t" l="l"/>
            <a:pathLst>
              <a:path h="2003680" w="5298193">
                <a:moveTo>
                  <a:pt x="0" y="0"/>
                </a:moveTo>
                <a:lnTo>
                  <a:pt x="5298193" y="0"/>
                </a:lnTo>
                <a:lnTo>
                  <a:pt x="5298193" y="2003680"/>
                </a:lnTo>
                <a:lnTo>
                  <a:pt x="0" y="2003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03590" y="2093882"/>
            <a:ext cx="4111420" cy="1554864"/>
          </a:xfrm>
          <a:custGeom>
            <a:avLst/>
            <a:gdLst/>
            <a:ahLst/>
            <a:cxnLst/>
            <a:rect r="r" b="b" t="t" l="l"/>
            <a:pathLst>
              <a:path h="1554864" w="4111420">
                <a:moveTo>
                  <a:pt x="0" y="0"/>
                </a:moveTo>
                <a:lnTo>
                  <a:pt x="4111420" y="0"/>
                </a:lnTo>
                <a:lnTo>
                  <a:pt x="4111420" y="1554865"/>
                </a:lnTo>
                <a:lnTo>
                  <a:pt x="0" y="155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39573" y="762000"/>
            <a:ext cx="2515593" cy="951352"/>
          </a:xfrm>
          <a:custGeom>
            <a:avLst/>
            <a:gdLst/>
            <a:ahLst/>
            <a:cxnLst/>
            <a:rect r="r" b="b" t="t" l="l"/>
            <a:pathLst>
              <a:path h="951352" w="2515593">
                <a:moveTo>
                  <a:pt x="0" y="0"/>
                </a:moveTo>
                <a:lnTo>
                  <a:pt x="2515593" y="0"/>
                </a:lnTo>
                <a:lnTo>
                  <a:pt x="2515593" y="951352"/>
                </a:lnTo>
                <a:lnTo>
                  <a:pt x="0" y="951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88591" y="949303"/>
            <a:ext cx="759734" cy="759734"/>
          </a:xfrm>
          <a:custGeom>
            <a:avLst/>
            <a:gdLst/>
            <a:ahLst/>
            <a:cxnLst/>
            <a:rect r="r" b="b" t="t" l="l"/>
            <a:pathLst>
              <a:path h="759734" w="759734">
                <a:moveTo>
                  <a:pt x="0" y="0"/>
                </a:moveTo>
                <a:lnTo>
                  <a:pt x="759735" y="0"/>
                </a:lnTo>
                <a:lnTo>
                  <a:pt x="759735" y="759735"/>
                </a:lnTo>
                <a:lnTo>
                  <a:pt x="0" y="759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173478" y="2665058"/>
            <a:ext cx="617486" cy="617486"/>
          </a:xfrm>
          <a:custGeom>
            <a:avLst/>
            <a:gdLst/>
            <a:ahLst/>
            <a:cxnLst/>
            <a:rect r="r" b="b" t="t" l="l"/>
            <a:pathLst>
              <a:path h="617486" w="617486">
                <a:moveTo>
                  <a:pt x="0" y="0"/>
                </a:moveTo>
                <a:lnTo>
                  <a:pt x="617486" y="0"/>
                </a:lnTo>
                <a:lnTo>
                  <a:pt x="617486" y="617485"/>
                </a:lnTo>
                <a:lnTo>
                  <a:pt x="0" y="61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66354" y="2047572"/>
            <a:ext cx="308743" cy="308743"/>
          </a:xfrm>
          <a:custGeom>
            <a:avLst/>
            <a:gdLst/>
            <a:ahLst/>
            <a:cxnLst/>
            <a:rect r="r" b="b" t="t" l="l"/>
            <a:pathLst>
              <a:path h="308743" w="308743">
                <a:moveTo>
                  <a:pt x="0" y="0"/>
                </a:moveTo>
                <a:lnTo>
                  <a:pt x="308743" y="0"/>
                </a:lnTo>
                <a:lnTo>
                  <a:pt x="308743" y="308743"/>
                </a:lnTo>
                <a:lnTo>
                  <a:pt x="0" y="308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53569" y="564176"/>
            <a:ext cx="385128" cy="385128"/>
          </a:xfrm>
          <a:custGeom>
            <a:avLst/>
            <a:gdLst/>
            <a:ahLst/>
            <a:cxnLst/>
            <a:rect r="r" b="b" t="t" l="l"/>
            <a:pathLst>
              <a:path h="385128" w="385128">
                <a:moveTo>
                  <a:pt x="0" y="0"/>
                </a:moveTo>
                <a:lnTo>
                  <a:pt x="385128" y="0"/>
                </a:lnTo>
                <a:lnTo>
                  <a:pt x="385128" y="385127"/>
                </a:lnTo>
                <a:lnTo>
                  <a:pt x="0" y="385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295460" y="4787138"/>
            <a:ext cx="305731" cy="305731"/>
          </a:xfrm>
          <a:custGeom>
            <a:avLst/>
            <a:gdLst/>
            <a:ahLst/>
            <a:cxnLst/>
            <a:rect r="r" b="b" t="t" l="l"/>
            <a:pathLst>
              <a:path h="305731" w="305731">
                <a:moveTo>
                  <a:pt x="0" y="0"/>
                </a:moveTo>
                <a:lnTo>
                  <a:pt x="305731" y="0"/>
                </a:lnTo>
                <a:lnTo>
                  <a:pt x="305731" y="305731"/>
                </a:lnTo>
                <a:lnTo>
                  <a:pt x="0" y="3057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765363" y="4170728"/>
            <a:ext cx="210899" cy="210899"/>
          </a:xfrm>
          <a:custGeom>
            <a:avLst/>
            <a:gdLst/>
            <a:ahLst/>
            <a:cxnLst/>
            <a:rect r="r" b="b" t="t" l="l"/>
            <a:pathLst>
              <a:path h="210899" w="210899">
                <a:moveTo>
                  <a:pt x="0" y="0"/>
                </a:moveTo>
                <a:lnTo>
                  <a:pt x="210898" y="0"/>
                </a:lnTo>
                <a:lnTo>
                  <a:pt x="210898" y="210898"/>
                </a:lnTo>
                <a:lnTo>
                  <a:pt x="0" y="210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75097" y="3604072"/>
            <a:ext cx="405512" cy="405512"/>
          </a:xfrm>
          <a:custGeom>
            <a:avLst/>
            <a:gdLst/>
            <a:ahLst/>
            <a:cxnLst/>
            <a:rect r="r" b="b" t="t" l="l"/>
            <a:pathLst>
              <a:path h="405512" w="405512">
                <a:moveTo>
                  <a:pt x="0" y="0"/>
                </a:moveTo>
                <a:lnTo>
                  <a:pt x="405512" y="0"/>
                </a:lnTo>
                <a:lnTo>
                  <a:pt x="405512" y="405512"/>
                </a:lnTo>
                <a:lnTo>
                  <a:pt x="0" y="405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DAGVf_eoOr0</dc:identifier>
  <dcterms:modified xsi:type="dcterms:W3CDTF">2011-08-01T06:04:30Z</dcterms:modified>
  <cp:revision>1</cp:revision>
  <dc:title>Introducción</dc:title>
</cp:coreProperties>
</file>